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75" r:id="rId5"/>
    <p:sldId id="276" r:id="rId6"/>
    <p:sldId id="277" r:id="rId7"/>
    <p:sldId id="260" r:id="rId8"/>
    <p:sldId id="263" r:id="rId9"/>
    <p:sldId id="262" r:id="rId10"/>
    <p:sldId id="264" r:id="rId11"/>
    <p:sldId id="265" r:id="rId12"/>
    <p:sldId id="266" r:id="rId13"/>
    <p:sldId id="267" r:id="rId14"/>
    <p:sldId id="268" r:id="rId15"/>
    <p:sldId id="269" r:id="rId16"/>
    <p:sldId id="270" r:id="rId17"/>
    <p:sldId id="271" r:id="rId18"/>
    <p:sldId id="273" r:id="rId19"/>
    <p:sldId id="272" r:id="rId20"/>
    <p:sldId id="274"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2"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7D6221-4730-488F-92E8-F8F3F9146E18}" type="doc">
      <dgm:prSet loTypeId="urn:microsoft.com/office/officeart/2005/8/layout/process1" loCatId="process" qsTypeId="urn:microsoft.com/office/officeart/2005/8/quickstyle/simple1" qsCatId="simple" csTypeId="urn:microsoft.com/office/officeart/2005/8/colors/accent1_2" csCatId="accent1" phldr="1"/>
      <dgm:spPr/>
    </dgm:pt>
    <dgm:pt modelId="{56B61AF5-C745-4F79-9BE0-922AFAB73E8B}">
      <dgm:prSet phldrT="[Text]"/>
      <dgm:spPr/>
      <dgm:t>
        <a:bodyPr/>
        <a:lstStyle/>
        <a:p>
          <a:r>
            <a:rPr lang="tr-TR" dirty="0" smtClean="0"/>
            <a:t>Rüzgar Türbini</a:t>
          </a:r>
          <a:endParaRPr lang="en-US" dirty="0"/>
        </a:p>
      </dgm:t>
    </dgm:pt>
    <dgm:pt modelId="{97998492-AB6D-40F3-A03D-C9F401FF34D1}" type="parTrans" cxnId="{641F03BA-FD32-400E-91DC-F59A0DBAFDC7}">
      <dgm:prSet/>
      <dgm:spPr/>
      <dgm:t>
        <a:bodyPr/>
        <a:lstStyle/>
        <a:p>
          <a:endParaRPr lang="en-US"/>
        </a:p>
      </dgm:t>
    </dgm:pt>
    <dgm:pt modelId="{D4784A82-3166-4E7F-848D-95B060BA629D}" type="sibTrans" cxnId="{641F03BA-FD32-400E-91DC-F59A0DBAFDC7}">
      <dgm:prSet/>
      <dgm:spPr/>
      <dgm:t>
        <a:bodyPr/>
        <a:lstStyle/>
        <a:p>
          <a:endParaRPr lang="en-US"/>
        </a:p>
      </dgm:t>
    </dgm:pt>
    <dgm:pt modelId="{C9AF2866-971D-4D97-866F-455C8556CDD9}">
      <dgm:prSet phldrT="[Text]"/>
      <dgm:spPr/>
      <dgm:t>
        <a:bodyPr/>
        <a:lstStyle/>
        <a:p>
          <a:r>
            <a:rPr lang="tr-TR" dirty="0" smtClean="0"/>
            <a:t>DC Jeneratör</a:t>
          </a:r>
          <a:endParaRPr lang="en-US" dirty="0"/>
        </a:p>
      </dgm:t>
    </dgm:pt>
    <dgm:pt modelId="{B7201906-0FDA-4016-A806-B77A4F26DE46}" type="parTrans" cxnId="{31FB793B-C64C-4145-8A5D-4275E2A848E6}">
      <dgm:prSet/>
      <dgm:spPr/>
      <dgm:t>
        <a:bodyPr/>
        <a:lstStyle/>
        <a:p>
          <a:endParaRPr lang="en-US"/>
        </a:p>
      </dgm:t>
    </dgm:pt>
    <dgm:pt modelId="{E6C55F9D-4E70-4F99-9536-A006DA163248}" type="sibTrans" cxnId="{31FB793B-C64C-4145-8A5D-4275E2A848E6}">
      <dgm:prSet/>
      <dgm:spPr/>
      <dgm:t>
        <a:bodyPr/>
        <a:lstStyle/>
        <a:p>
          <a:endParaRPr lang="en-US"/>
        </a:p>
      </dgm:t>
    </dgm:pt>
    <dgm:pt modelId="{05D299B2-9F93-4D93-85C5-73BEB67B5441}">
      <dgm:prSet phldrT="[Text]"/>
      <dgm:spPr/>
      <dgm:t>
        <a:bodyPr/>
        <a:lstStyle/>
        <a:p>
          <a:r>
            <a:rPr lang="tr-TR" dirty="0" smtClean="0"/>
            <a:t>Batarya (12 V)</a:t>
          </a:r>
          <a:endParaRPr lang="en-US" dirty="0"/>
        </a:p>
      </dgm:t>
    </dgm:pt>
    <dgm:pt modelId="{B6704C1E-4B91-4811-8079-7F9003341EEB}" type="parTrans" cxnId="{8635DFE2-86F5-435E-BE2A-CE5FD927F23E}">
      <dgm:prSet/>
      <dgm:spPr/>
      <dgm:t>
        <a:bodyPr/>
        <a:lstStyle/>
        <a:p>
          <a:endParaRPr lang="en-US"/>
        </a:p>
      </dgm:t>
    </dgm:pt>
    <dgm:pt modelId="{1312C73A-EA2B-466F-B7A7-525B74A853CD}" type="sibTrans" cxnId="{8635DFE2-86F5-435E-BE2A-CE5FD927F23E}">
      <dgm:prSet/>
      <dgm:spPr/>
      <dgm:t>
        <a:bodyPr/>
        <a:lstStyle/>
        <a:p>
          <a:endParaRPr lang="en-US"/>
        </a:p>
      </dgm:t>
    </dgm:pt>
    <dgm:pt modelId="{C0994259-2CBD-400C-B7D9-AA5DAFBD2C4B}">
      <dgm:prSet phldrT="[Text]"/>
      <dgm:spPr/>
      <dgm:t>
        <a:bodyPr/>
        <a:lstStyle/>
        <a:p>
          <a:r>
            <a:rPr lang="tr-TR" dirty="0" smtClean="0"/>
            <a:t>DC-AC Dönüştürücü</a:t>
          </a:r>
          <a:endParaRPr lang="en-US" dirty="0"/>
        </a:p>
      </dgm:t>
    </dgm:pt>
    <dgm:pt modelId="{B71A077E-28EB-4232-A3ED-11026B58C7A3}" type="parTrans" cxnId="{8ADF84CA-88EF-437B-87A9-920610487D8E}">
      <dgm:prSet/>
      <dgm:spPr/>
      <dgm:t>
        <a:bodyPr/>
        <a:lstStyle/>
        <a:p>
          <a:endParaRPr lang="en-US"/>
        </a:p>
      </dgm:t>
    </dgm:pt>
    <dgm:pt modelId="{9894584E-1941-4AC2-A8E9-7293C21B9F4D}" type="sibTrans" cxnId="{8ADF84CA-88EF-437B-87A9-920610487D8E}">
      <dgm:prSet/>
      <dgm:spPr/>
      <dgm:t>
        <a:bodyPr/>
        <a:lstStyle/>
        <a:p>
          <a:endParaRPr lang="en-US"/>
        </a:p>
      </dgm:t>
    </dgm:pt>
    <dgm:pt modelId="{4FD50BDF-6F75-447D-B1D3-6DF180CDC2F6}">
      <dgm:prSet phldrT="[Text]"/>
      <dgm:spPr/>
      <dgm:t>
        <a:bodyPr/>
        <a:lstStyle/>
        <a:p>
          <a:r>
            <a:rPr lang="tr-TR" dirty="0" smtClean="0"/>
            <a:t>Yükseltici (12 V to 220V)</a:t>
          </a:r>
          <a:endParaRPr lang="en-US" dirty="0"/>
        </a:p>
      </dgm:t>
    </dgm:pt>
    <dgm:pt modelId="{0E240761-3E14-4305-93B9-E143AD545573}" type="parTrans" cxnId="{F6900AB7-8AFD-4A75-B0C4-F2EF6C95A98D}">
      <dgm:prSet/>
      <dgm:spPr/>
      <dgm:t>
        <a:bodyPr/>
        <a:lstStyle/>
        <a:p>
          <a:endParaRPr lang="en-US"/>
        </a:p>
      </dgm:t>
    </dgm:pt>
    <dgm:pt modelId="{A464D278-1157-422E-9D46-4FCA875A7A6D}" type="sibTrans" cxnId="{F6900AB7-8AFD-4A75-B0C4-F2EF6C95A98D}">
      <dgm:prSet/>
      <dgm:spPr/>
      <dgm:t>
        <a:bodyPr/>
        <a:lstStyle/>
        <a:p>
          <a:endParaRPr lang="en-US"/>
        </a:p>
      </dgm:t>
    </dgm:pt>
    <dgm:pt modelId="{F91C4FEA-47F8-4782-B250-9EF21E9EFBFC}">
      <dgm:prSet phldrT="[Text]"/>
      <dgm:spPr/>
      <dgm:t>
        <a:bodyPr/>
        <a:lstStyle/>
        <a:p>
          <a:r>
            <a:rPr lang="tr-TR" dirty="0" smtClean="0"/>
            <a:t>Trendeki Elektrikli Aletler</a:t>
          </a:r>
          <a:endParaRPr lang="en-US" dirty="0"/>
        </a:p>
      </dgm:t>
    </dgm:pt>
    <dgm:pt modelId="{0A9F9FAC-0D12-48AC-A210-6B8C3D29F35D}" type="parTrans" cxnId="{FBC0C1E9-340A-40F3-A088-2084EE4D9204}">
      <dgm:prSet/>
      <dgm:spPr/>
      <dgm:t>
        <a:bodyPr/>
        <a:lstStyle/>
        <a:p>
          <a:endParaRPr lang="en-US"/>
        </a:p>
      </dgm:t>
    </dgm:pt>
    <dgm:pt modelId="{90B908C3-08C1-4D40-94E7-4616185FEBDF}" type="sibTrans" cxnId="{FBC0C1E9-340A-40F3-A088-2084EE4D9204}">
      <dgm:prSet/>
      <dgm:spPr/>
      <dgm:t>
        <a:bodyPr/>
        <a:lstStyle/>
        <a:p>
          <a:endParaRPr lang="en-US"/>
        </a:p>
      </dgm:t>
    </dgm:pt>
    <dgm:pt modelId="{DD39103F-6F03-455E-AAEB-B9682A578140}" type="pres">
      <dgm:prSet presAssocID="{B07D6221-4730-488F-92E8-F8F3F9146E18}" presName="Name0" presStyleCnt="0">
        <dgm:presLayoutVars>
          <dgm:dir/>
          <dgm:resizeHandles val="exact"/>
        </dgm:presLayoutVars>
      </dgm:prSet>
      <dgm:spPr/>
    </dgm:pt>
    <dgm:pt modelId="{16A20599-7A01-40D5-A195-D9B0DA85060E}" type="pres">
      <dgm:prSet presAssocID="{56B61AF5-C745-4F79-9BE0-922AFAB73E8B}" presName="node" presStyleLbl="node1" presStyleIdx="0" presStyleCnt="6">
        <dgm:presLayoutVars>
          <dgm:bulletEnabled val="1"/>
        </dgm:presLayoutVars>
      </dgm:prSet>
      <dgm:spPr/>
      <dgm:t>
        <a:bodyPr/>
        <a:lstStyle/>
        <a:p>
          <a:endParaRPr lang="en-US"/>
        </a:p>
      </dgm:t>
    </dgm:pt>
    <dgm:pt modelId="{1E1F09B6-57B6-41DC-A9B7-565004E593E4}" type="pres">
      <dgm:prSet presAssocID="{D4784A82-3166-4E7F-848D-95B060BA629D}" presName="sibTrans" presStyleLbl="sibTrans2D1" presStyleIdx="0" presStyleCnt="5"/>
      <dgm:spPr/>
      <dgm:t>
        <a:bodyPr/>
        <a:lstStyle/>
        <a:p>
          <a:endParaRPr lang="en-US"/>
        </a:p>
      </dgm:t>
    </dgm:pt>
    <dgm:pt modelId="{7C886F4A-5C84-4E48-B5E8-DCE6F588D15F}" type="pres">
      <dgm:prSet presAssocID="{D4784A82-3166-4E7F-848D-95B060BA629D}" presName="connectorText" presStyleLbl="sibTrans2D1" presStyleIdx="0" presStyleCnt="5"/>
      <dgm:spPr/>
      <dgm:t>
        <a:bodyPr/>
        <a:lstStyle/>
        <a:p>
          <a:endParaRPr lang="en-US"/>
        </a:p>
      </dgm:t>
    </dgm:pt>
    <dgm:pt modelId="{3C6DAA3B-1BBC-4E77-B4B2-55105423E8F7}" type="pres">
      <dgm:prSet presAssocID="{C9AF2866-971D-4D97-866F-455C8556CDD9}" presName="node" presStyleLbl="node1" presStyleIdx="1" presStyleCnt="6">
        <dgm:presLayoutVars>
          <dgm:bulletEnabled val="1"/>
        </dgm:presLayoutVars>
      </dgm:prSet>
      <dgm:spPr/>
      <dgm:t>
        <a:bodyPr/>
        <a:lstStyle/>
        <a:p>
          <a:endParaRPr lang="en-US"/>
        </a:p>
      </dgm:t>
    </dgm:pt>
    <dgm:pt modelId="{C96EBD45-A9C0-4A0F-81D5-A856A6B802CF}" type="pres">
      <dgm:prSet presAssocID="{E6C55F9D-4E70-4F99-9536-A006DA163248}" presName="sibTrans" presStyleLbl="sibTrans2D1" presStyleIdx="1" presStyleCnt="5"/>
      <dgm:spPr/>
      <dgm:t>
        <a:bodyPr/>
        <a:lstStyle/>
        <a:p>
          <a:endParaRPr lang="en-US"/>
        </a:p>
      </dgm:t>
    </dgm:pt>
    <dgm:pt modelId="{122153E9-D073-473F-BABF-B06D209670F4}" type="pres">
      <dgm:prSet presAssocID="{E6C55F9D-4E70-4F99-9536-A006DA163248}" presName="connectorText" presStyleLbl="sibTrans2D1" presStyleIdx="1" presStyleCnt="5"/>
      <dgm:spPr/>
      <dgm:t>
        <a:bodyPr/>
        <a:lstStyle/>
        <a:p>
          <a:endParaRPr lang="en-US"/>
        </a:p>
      </dgm:t>
    </dgm:pt>
    <dgm:pt modelId="{66B3076E-F220-423B-8103-43D47D1B6D07}" type="pres">
      <dgm:prSet presAssocID="{05D299B2-9F93-4D93-85C5-73BEB67B5441}" presName="node" presStyleLbl="node1" presStyleIdx="2" presStyleCnt="6">
        <dgm:presLayoutVars>
          <dgm:bulletEnabled val="1"/>
        </dgm:presLayoutVars>
      </dgm:prSet>
      <dgm:spPr/>
      <dgm:t>
        <a:bodyPr/>
        <a:lstStyle/>
        <a:p>
          <a:endParaRPr lang="en-US"/>
        </a:p>
      </dgm:t>
    </dgm:pt>
    <dgm:pt modelId="{61ADD9BB-231D-4284-B2E6-02C692F48258}" type="pres">
      <dgm:prSet presAssocID="{1312C73A-EA2B-466F-B7A7-525B74A853CD}" presName="sibTrans" presStyleLbl="sibTrans2D1" presStyleIdx="2" presStyleCnt="5"/>
      <dgm:spPr/>
      <dgm:t>
        <a:bodyPr/>
        <a:lstStyle/>
        <a:p>
          <a:endParaRPr lang="en-US"/>
        </a:p>
      </dgm:t>
    </dgm:pt>
    <dgm:pt modelId="{DCCA013C-147D-4DA7-A885-12E5FAA35718}" type="pres">
      <dgm:prSet presAssocID="{1312C73A-EA2B-466F-B7A7-525B74A853CD}" presName="connectorText" presStyleLbl="sibTrans2D1" presStyleIdx="2" presStyleCnt="5"/>
      <dgm:spPr/>
      <dgm:t>
        <a:bodyPr/>
        <a:lstStyle/>
        <a:p>
          <a:endParaRPr lang="en-US"/>
        </a:p>
      </dgm:t>
    </dgm:pt>
    <dgm:pt modelId="{E17560E6-BB6D-4F16-9C5D-A2C8F3C3FBCF}" type="pres">
      <dgm:prSet presAssocID="{C0994259-2CBD-400C-B7D9-AA5DAFBD2C4B}" presName="node" presStyleLbl="node1" presStyleIdx="3" presStyleCnt="6" custLinFactX="-97622" custLinFactY="48811" custLinFactNeighborX="-100000" custLinFactNeighborY="100000">
        <dgm:presLayoutVars>
          <dgm:bulletEnabled val="1"/>
        </dgm:presLayoutVars>
      </dgm:prSet>
      <dgm:spPr/>
      <dgm:t>
        <a:bodyPr/>
        <a:lstStyle/>
        <a:p>
          <a:endParaRPr lang="en-US"/>
        </a:p>
      </dgm:t>
    </dgm:pt>
    <dgm:pt modelId="{375CC8B1-5D0C-4882-A08D-1A4E13AC59FA}" type="pres">
      <dgm:prSet presAssocID="{9894584E-1941-4AC2-A8E9-7293C21B9F4D}" presName="sibTrans" presStyleLbl="sibTrans2D1" presStyleIdx="3" presStyleCnt="5"/>
      <dgm:spPr/>
      <dgm:t>
        <a:bodyPr/>
        <a:lstStyle/>
        <a:p>
          <a:endParaRPr lang="en-US"/>
        </a:p>
      </dgm:t>
    </dgm:pt>
    <dgm:pt modelId="{91528EFC-EDA5-4098-A56D-F333C07DBD65}" type="pres">
      <dgm:prSet presAssocID="{9894584E-1941-4AC2-A8E9-7293C21B9F4D}" presName="connectorText" presStyleLbl="sibTrans2D1" presStyleIdx="3" presStyleCnt="5"/>
      <dgm:spPr/>
      <dgm:t>
        <a:bodyPr/>
        <a:lstStyle/>
        <a:p>
          <a:endParaRPr lang="en-US"/>
        </a:p>
      </dgm:t>
    </dgm:pt>
    <dgm:pt modelId="{09C88BFE-2622-43E5-8194-51DD09F2FBCA}" type="pres">
      <dgm:prSet presAssocID="{4FD50BDF-6F75-447D-B1D3-6DF180CDC2F6}" presName="node" presStyleLbl="node1" presStyleIdx="4" presStyleCnt="6" custLinFactX="-300000" custLinFactY="47692" custLinFactNeighborX="-305664" custLinFactNeighborY="100000">
        <dgm:presLayoutVars>
          <dgm:bulletEnabled val="1"/>
        </dgm:presLayoutVars>
      </dgm:prSet>
      <dgm:spPr/>
      <dgm:t>
        <a:bodyPr/>
        <a:lstStyle/>
        <a:p>
          <a:endParaRPr lang="en-US"/>
        </a:p>
      </dgm:t>
    </dgm:pt>
    <dgm:pt modelId="{DAECCF34-1DD5-4C7E-86B5-C701B48D668B}" type="pres">
      <dgm:prSet presAssocID="{A464D278-1157-422E-9D46-4FCA875A7A6D}" presName="sibTrans" presStyleLbl="sibTrans2D1" presStyleIdx="4" presStyleCnt="5"/>
      <dgm:spPr/>
      <dgm:t>
        <a:bodyPr/>
        <a:lstStyle/>
        <a:p>
          <a:endParaRPr lang="en-US"/>
        </a:p>
      </dgm:t>
    </dgm:pt>
    <dgm:pt modelId="{DE0AA797-EB0B-4E38-BBE1-7C98238FC8BD}" type="pres">
      <dgm:prSet presAssocID="{A464D278-1157-422E-9D46-4FCA875A7A6D}" presName="connectorText" presStyleLbl="sibTrans2D1" presStyleIdx="4" presStyleCnt="5"/>
      <dgm:spPr/>
      <dgm:t>
        <a:bodyPr/>
        <a:lstStyle/>
        <a:p>
          <a:endParaRPr lang="en-US"/>
        </a:p>
      </dgm:t>
    </dgm:pt>
    <dgm:pt modelId="{A76E0318-C029-48B3-9CED-8278E1A3B654}" type="pres">
      <dgm:prSet presAssocID="{F91C4FEA-47F8-4782-B250-9EF21E9EFBFC}" presName="node" presStyleLbl="node1" presStyleIdx="5" presStyleCnt="6" custLinFactX="-500000" custLinFactY="49930" custLinFactNeighborX="-502168" custLinFactNeighborY="100000">
        <dgm:presLayoutVars>
          <dgm:bulletEnabled val="1"/>
        </dgm:presLayoutVars>
      </dgm:prSet>
      <dgm:spPr/>
      <dgm:t>
        <a:bodyPr/>
        <a:lstStyle/>
        <a:p>
          <a:endParaRPr lang="en-US"/>
        </a:p>
      </dgm:t>
    </dgm:pt>
  </dgm:ptLst>
  <dgm:cxnLst>
    <dgm:cxn modelId="{49845BC4-5320-4AA8-BBE7-DA597D5F0E2C}" type="presOf" srcId="{1312C73A-EA2B-466F-B7A7-525B74A853CD}" destId="{DCCA013C-147D-4DA7-A885-12E5FAA35718}" srcOrd="1" destOrd="0" presId="urn:microsoft.com/office/officeart/2005/8/layout/process1"/>
    <dgm:cxn modelId="{B4612080-0192-49C8-B388-62EB8BAB6400}" type="presOf" srcId="{C9AF2866-971D-4D97-866F-455C8556CDD9}" destId="{3C6DAA3B-1BBC-4E77-B4B2-55105423E8F7}" srcOrd="0" destOrd="0" presId="urn:microsoft.com/office/officeart/2005/8/layout/process1"/>
    <dgm:cxn modelId="{231F86FE-FA68-4B58-ABF2-16FA60C59115}" type="presOf" srcId="{A464D278-1157-422E-9D46-4FCA875A7A6D}" destId="{DAECCF34-1DD5-4C7E-86B5-C701B48D668B}" srcOrd="0" destOrd="0" presId="urn:microsoft.com/office/officeart/2005/8/layout/process1"/>
    <dgm:cxn modelId="{C9D0896E-06C9-46E0-9BEB-5A24F402381C}" type="presOf" srcId="{05D299B2-9F93-4D93-85C5-73BEB67B5441}" destId="{66B3076E-F220-423B-8103-43D47D1B6D07}" srcOrd="0" destOrd="0" presId="urn:microsoft.com/office/officeart/2005/8/layout/process1"/>
    <dgm:cxn modelId="{F21A5073-7B4B-4F40-8677-24ACDC6DC937}" type="presOf" srcId="{D4784A82-3166-4E7F-848D-95B060BA629D}" destId="{7C886F4A-5C84-4E48-B5E8-DCE6F588D15F}" srcOrd="1" destOrd="0" presId="urn:microsoft.com/office/officeart/2005/8/layout/process1"/>
    <dgm:cxn modelId="{022B3C98-2D0B-4FDE-A86D-65B66CB5711D}" type="presOf" srcId="{56B61AF5-C745-4F79-9BE0-922AFAB73E8B}" destId="{16A20599-7A01-40D5-A195-D9B0DA85060E}" srcOrd="0" destOrd="0" presId="urn:microsoft.com/office/officeart/2005/8/layout/process1"/>
    <dgm:cxn modelId="{F6900AB7-8AFD-4A75-B0C4-F2EF6C95A98D}" srcId="{B07D6221-4730-488F-92E8-F8F3F9146E18}" destId="{4FD50BDF-6F75-447D-B1D3-6DF180CDC2F6}" srcOrd="4" destOrd="0" parTransId="{0E240761-3E14-4305-93B9-E143AD545573}" sibTransId="{A464D278-1157-422E-9D46-4FCA875A7A6D}"/>
    <dgm:cxn modelId="{B2281DDF-643A-4DD6-93CF-FB77447F744C}" type="presOf" srcId="{1312C73A-EA2B-466F-B7A7-525B74A853CD}" destId="{61ADD9BB-231D-4284-B2E6-02C692F48258}" srcOrd="0" destOrd="0" presId="urn:microsoft.com/office/officeart/2005/8/layout/process1"/>
    <dgm:cxn modelId="{641F03BA-FD32-400E-91DC-F59A0DBAFDC7}" srcId="{B07D6221-4730-488F-92E8-F8F3F9146E18}" destId="{56B61AF5-C745-4F79-9BE0-922AFAB73E8B}" srcOrd="0" destOrd="0" parTransId="{97998492-AB6D-40F3-A03D-C9F401FF34D1}" sibTransId="{D4784A82-3166-4E7F-848D-95B060BA629D}"/>
    <dgm:cxn modelId="{7C7449E0-D577-4990-A0B2-81ED1596D84D}" type="presOf" srcId="{E6C55F9D-4E70-4F99-9536-A006DA163248}" destId="{122153E9-D073-473F-BABF-B06D209670F4}" srcOrd="1" destOrd="0" presId="urn:microsoft.com/office/officeart/2005/8/layout/process1"/>
    <dgm:cxn modelId="{4234124E-4F99-43B2-B754-1C79E4E71083}" type="presOf" srcId="{4FD50BDF-6F75-447D-B1D3-6DF180CDC2F6}" destId="{09C88BFE-2622-43E5-8194-51DD09F2FBCA}" srcOrd="0" destOrd="0" presId="urn:microsoft.com/office/officeart/2005/8/layout/process1"/>
    <dgm:cxn modelId="{FF938C24-C660-4175-8007-0DD117856604}" type="presOf" srcId="{9894584E-1941-4AC2-A8E9-7293C21B9F4D}" destId="{375CC8B1-5D0C-4882-A08D-1A4E13AC59FA}" srcOrd="0" destOrd="0" presId="urn:microsoft.com/office/officeart/2005/8/layout/process1"/>
    <dgm:cxn modelId="{5E135082-8D93-49EA-AF9A-559454F4CE1A}" type="presOf" srcId="{C0994259-2CBD-400C-B7D9-AA5DAFBD2C4B}" destId="{E17560E6-BB6D-4F16-9C5D-A2C8F3C3FBCF}" srcOrd="0" destOrd="0" presId="urn:microsoft.com/office/officeart/2005/8/layout/process1"/>
    <dgm:cxn modelId="{30B2DB5D-C605-4032-836C-29E0D07B1F6B}" type="presOf" srcId="{F91C4FEA-47F8-4782-B250-9EF21E9EFBFC}" destId="{A76E0318-C029-48B3-9CED-8278E1A3B654}" srcOrd="0" destOrd="0" presId="urn:microsoft.com/office/officeart/2005/8/layout/process1"/>
    <dgm:cxn modelId="{FBC0C1E9-340A-40F3-A088-2084EE4D9204}" srcId="{B07D6221-4730-488F-92E8-F8F3F9146E18}" destId="{F91C4FEA-47F8-4782-B250-9EF21E9EFBFC}" srcOrd="5" destOrd="0" parTransId="{0A9F9FAC-0D12-48AC-A210-6B8C3D29F35D}" sibTransId="{90B908C3-08C1-4D40-94E7-4616185FEBDF}"/>
    <dgm:cxn modelId="{8ADF84CA-88EF-437B-87A9-920610487D8E}" srcId="{B07D6221-4730-488F-92E8-F8F3F9146E18}" destId="{C0994259-2CBD-400C-B7D9-AA5DAFBD2C4B}" srcOrd="3" destOrd="0" parTransId="{B71A077E-28EB-4232-A3ED-11026B58C7A3}" sibTransId="{9894584E-1941-4AC2-A8E9-7293C21B9F4D}"/>
    <dgm:cxn modelId="{07517C0C-04F4-48AF-A60E-A5211DB31551}" type="presOf" srcId="{D4784A82-3166-4E7F-848D-95B060BA629D}" destId="{1E1F09B6-57B6-41DC-A9B7-565004E593E4}" srcOrd="0" destOrd="0" presId="urn:microsoft.com/office/officeart/2005/8/layout/process1"/>
    <dgm:cxn modelId="{7D5B38B3-C16E-4C17-8048-A87437398804}" type="presOf" srcId="{9894584E-1941-4AC2-A8E9-7293C21B9F4D}" destId="{91528EFC-EDA5-4098-A56D-F333C07DBD65}" srcOrd="1" destOrd="0" presId="urn:microsoft.com/office/officeart/2005/8/layout/process1"/>
    <dgm:cxn modelId="{371575F0-3581-45ED-80F1-213051824CDB}" type="presOf" srcId="{A464D278-1157-422E-9D46-4FCA875A7A6D}" destId="{DE0AA797-EB0B-4E38-BBE1-7C98238FC8BD}" srcOrd="1" destOrd="0" presId="urn:microsoft.com/office/officeart/2005/8/layout/process1"/>
    <dgm:cxn modelId="{CA63965F-C353-4FD9-B581-2A5AAE23EAE0}" type="presOf" srcId="{B07D6221-4730-488F-92E8-F8F3F9146E18}" destId="{DD39103F-6F03-455E-AAEB-B9682A578140}" srcOrd="0" destOrd="0" presId="urn:microsoft.com/office/officeart/2005/8/layout/process1"/>
    <dgm:cxn modelId="{8635DFE2-86F5-435E-BE2A-CE5FD927F23E}" srcId="{B07D6221-4730-488F-92E8-F8F3F9146E18}" destId="{05D299B2-9F93-4D93-85C5-73BEB67B5441}" srcOrd="2" destOrd="0" parTransId="{B6704C1E-4B91-4811-8079-7F9003341EEB}" sibTransId="{1312C73A-EA2B-466F-B7A7-525B74A853CD}"/>
    <dgm:cxn modelId="{31FB793B-C64C-4145-8A5D-4275E2A848E6}" srcId="{B07D6221-4730-488F-92E8-F8F3F9146E18}" destId="{C9AF2866-971D-4D97-866F-455C8556CDD9}" srcOrd="1" destOrd="0" parTransId="{B7201906-0FDA-4016-A806-B77A4F26DE46}" sibTransId="{E6C55F9D-4E70-4F99-9536-A006DA163248}"/>
    <dgm:cxn modelId="{2773DA9E-51FE-4E86-9CD1-4EE9B0D747FF}" type="presOf" srcId="{E6C55F9D-4E70-4F99-9536-A006DA163248}" destId="{C96EBD45-A9C0-4A0F-81D5-A856A6B802CF}" srcOrd="0" destOrd="0" presId="urn:microsoft.com/office/officeart/2005/8/layout/process1"/>
    <dgm:cxn modelId="{DA2C84F3-7186-4C01-A4F3-B28311C24DB8}" type="presParOf" srcId="{DD39103F-6F03-455E-AAEB-B9682A578140}" destId="{16A20599-7A01-40D5-A195-D9B0DA85060E}" srcOrd="0" destOrd="0" presId="urn:microsoft.com/office/officeart/2005/8/layout/process1"/>
    <dgm:cxn modelId="{75A405AA-AB2B-4F98-9A2B-4FB132C78189}" type="presParOf" srcId="{DD39103F-6F03-455E-AAEB-B9682A578140}" destId="{1E1F09B6-57B6-41DC-A9B7-565004E593E4}" srcOrd="1" destOrd="0" presId="urn:microsoft.com/office/officeart/2005/8/layout/process1"/>
    <dgm:cxn modelId="{627785E9-BA06-4318-9F2E-27AEFEFCDA0A}" type="presParOf" srcId="{1E1F09B6-57B6-41DC-A9B7-565004E593E4}" destId="{7C886F4A-5C84-4E48-B5E8-DCE6F588D15F}" srcOrd="0" destOrd="0" presId="urn:microsoft.com/office/officeart/2005/8/layout/process1"/>
    <dgm:cxn modelId="{32ED65A4-BB6B-4F4F-A41A-01D4C964833C}" type="presParOf" srcId="{DD39103F-6F03-455E-AAEB-B9682A578140}" destId="{3C6DAA3B-1BBC-4E77-B4B2-55105423E8F7}" srcOrd="2" destOrd="0" presId="urn:microsoft.com/office/officeart/2005/8/layout/process1"/>
    <dgm:cxn modelId="{08D1C33B-F3D9-42A8-BDE5-2399C3687175}" type="presParOf" srcId="{DD39103F-6F03-455E-AAEB-B9682A578140}" destId="{C96EBD45-A9C0-4A0F-81D5-A856A6B802CF}" srcOrd="3" destOrd="0" presId="urn:microsoft.com/office/officeart/2005/8/layout/process1"/>
    <dgm:cxn modelId="{FA95014B-8A87-492E-8B86-6A81F94146AC}" type="presParOf" srcId="{C96EBD45-A9C0-4A0F-81D5-A856A6B802CF}" destId="{122153E9-D073-473F-BABF-B06D209670F4}" srcOrd="0" destOrd="0" presId="urn:microsoft.com/office/officeart/2005/8/layout/process1"/>
    <dgm:cxn modelId="{4DEA4E13-9419-4C43-9A5E-51620510A586}" type="presParOf" srcId="{DD39103F-6F03-455E-AAEB-B9682A578140}" destId="{66B3076E-F220-423B-8103-43D47D1B6D07}" srcOrd="4" destOrd="0" presId="urn:microsoft.com/office/officeart/2005/8/layout/process1"/>
    <dgm:cxn modelId="{9741F718-7725-4207-9496-6B5FC8DB7453}" type="presParOf" srcId="{DD39103F-6F03-455E-AAEB-B9682A578140}" destId="{61ADD9BB-231D-4284-B2E6-02C692F48258}" srcOrd="5" destOrd="0" presId="urn:microsoft.com/office/officeart/2005/8/layout/process1"/>
    <dgm:cxn modelId="{D007A117-DCC1-4384-901B-8C13FFB08AEB}" type="presParOf" srcId="{61ADD9BB-231D-4284-B2E6-02C692F48258}" destId="{DCCA013C-147D-4DA7-A885-12E5FAA35718}" srcOrd="0" destOrd="0" presId="urn:microsoft.com/office/officeart/2005/8/layout/process1"/>
    <dgm:cxn modelId="{08D9CDDD-FB81-43F1-979A-6FD3C94A047D}" type="presParOf" srcId="{DD39103F-6F03-455E-AAEB-B9682A578140}" destId="{E17560E6-BB6D-4F16-9C5D-A2C8F3C3FBCF}" srcOrd="6" destOrd="0" presId="urn:microsoft.com/office/officeart/2005/8/layout/process1"/>
    <dgm:cxn modelId="{4F195E3A-727C-4346-9F2E-26D180929B01}" type="presParOf" srcId="{DD39103F-6F03-455E-AAEB-B9682A578140}" destId="{375CC8B1-5D0C-4882-A08D-1A4E13AC59FA}" srcOrd="7" destOrd="0" presId="urn:microsoft.com/office/officeart/2005/8/layout/process1"/>
    <dgm:cxn modelId="{66F4081C-FB2E-433C-899C-22AC0CA2A9D5}" type="presParOf" srcId="{375CC8B1-5D0C-4882-A08D-1A4E13AC59FA}" destId="{91528EFC-EDA5-4098-A56D-F333C07DBD65}" srcOrd="0" destOrd="0" presId="urn:microsoft.com/office/officeart/2005/8/layout/process1"/>
    <dgm:cxn modelId="{DA27A8A8-20AA-4509-A1E6-EA10F4ED8018}" type="presParOf" srcId="{DD39103F-6F03-455E-AAEB-B9682A578140}" destId="{09C88BFE-2622-43E5-8194-51DD09F2FBCA}" srcOrd="8" destOrd="0" presId="urn:microsoft.com/office/officeart/2005/8/layout/process1"/>
    <dgm:cxn modelId="{409412EB-C847-4DAC-8B5E-1987595D740F}" type="presParOf" srcId="{DD39103F-6F03-455E-AAEB-B9682A578140}" destId="{DAECCF34-1DD5-4C7E-86B5-C701B48D668B}" srcOrd="9" destOrd="0" presId="urn:microsoft.com/office/officeart/2005/8/layout/process1"/>
    <dgm:cxn modelId="{74348D3E-EA57-482E-97B9-A340EAEC0ED6}" type="presParOf" srcId="{DAECCF34-1DD5-4C7E-86B5-C701B48D668B}" destId="{DE0AA797-EB0B-4E38-BBE1-7C98238FC8BD}" srcOrd="0" destOrd="0" presId="urn:microsoft.com/office/officeart/2005/8/layout/process1"/>
    <dgm:cxn modelId="{C31803BA-C9B6-44BF-846D-260AE4E03670}" type="presParOf" srcId="{DD39103F-6F03-455E-AAEB-B9682A578140}" destId="{A76E0318-C029-48B3-9CED-8278E1A3B654}" srcOrd="1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20599-7A01-40D5-A195-D9B0DA85060E}">
      <dsp:nvSpPr>
        <dsp:cNvPr id="0" name=""/>
        <dsp:cNvSpPr/>
      </dsp:nvSpPr>
      <dsp:spPr>
        <a:xfrm>
          <a:off x="0" y="1347142"/>
          <a:ext cx="1238249" cy="84742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tr-TR" sz="1300" kern="1200" dirty="0" smtClean="0"/>
            <a:t>Rüzgar Türbini</a:t>
          </a:r>
          <a:endParaRPr lang="en-US" sz="1300" kern="1200" dirty="0"/>
        </a:p>
      </dsp:txBody>
      <dsp:txXfrm>
        <a:off x="24820" y="1371962"/>
        <a:ext cx="1188609" cy="797787"/>
      </dsp:txXfrm>
    </dsp:sp>
    <dsp:sp modelId="{1E1F09B6-57B6-41DC-A9B7-565004E593E4}">
      <dsp:nvSpPr>
        <dsp:cNvPr id="0" name=""/>
        <dsp:cNvSpPr/>
      </dsp:nvSpPr>
      <dsp:spPr>
        <a:xfrm>
          <a:off x="1362075" y="1617313"/>
          <a:ext cx="262508" cy="3070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1362075" y="1678730"/>
        <a:ext cx="183756" cy="184252"/>
      </dsp:txXfrm>
    </dsp:sp>
    <dsp:sp modelId="{3C6DAA3B-1BBC-4E77-B4B2-55105423E8F7}">
      <dsp:nvSpPr>
        <dsp:cNvPr id="0" name=""/>
        <dsp:cNvSpPr/>
      </dsp:nvSpPr>
      <dsp:spPr>
        <a:xfrm>
          <a:off x="1733550" y="1347142"/>
          <a:ext cx="1238249" cy="84742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tr-TR" sz="1300" kern="1200" dirty="0" smtClean="0"/>
            <a:t>DC Jeneratör</a:t>
          </a:r>
          <a:endParaRPr lang="en-US" sz="1300" kern="1200" dirty="0"/>
        </a:p>
      </dsp:txBody>
      <dsp:txXfrm>
        <a:off x="1758370" y="1371962"/>
        <a:ext cx="1188609" cy="797787"/>
      </dsp:txXfrm>
    </dsp:sp>
    <dsp:sp modelId="{C96EBD45-A9C0-4A0F-81D5-A856A6B802CF}">
      <dsp:nvSpPr>
        <dsp:cNvPr id="0" name=""/>
        <dsp:cNvSpPr/>
      </dsp:nvSpPr>
      <dsp:spPr>
        <a:xfrm>
          <a:off x="3095625" y="1617313"/>
          <a:ext cx="262508" cy="3070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3095625" y="1678730"/>
        <a:ext cx="183756" cy="184252"/>
      </dsp:txXfrm>
    </dsp:sp>
    <dsp:sp modelId="{66B3076E-F220-423B-8103-43D47D1B6D07}">
      <dsp:nvSpPr>
        <dsp:cNvPr id="0" name=""/>
        <dsp:cNvSpPr/>
      </dsp:nvSpPr>
      <dsp:spPr>
        <a:xfrm>
          <a:off x="3467100" y="1347142"/>
          <a:ext cx="1238249" cy="84742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tr-TR" sz="1300" kern="1200" dirty="0" smtClean="0"/>
            <a:t>Batarya (12 V)</a:t>
          </a:r>
          <a:endParaRPr lang="en-US" sz="1300" kern="1200" dirty="0"/>
        </a:p>
      </dsp:txBody>
      <dsp:txXfrm>
        <a:off x="3491920" y="1371962"/>
        <a:ext cx="1188609" cy="797787"/>
      </dsp:txXfrm>
    </dsp:sp>
    <dsp:sp modelId="{61ADD9BB-231D-4284-B2E6-02C692F48258}">
      <dsp:nvSpPr>
        <dsp:cNvPr id="0" name=""/>
        <dsp:cNvSpPr/>
      </dsp:nvSpPr>
      <dsp:spPr>
        <a:xfrm rot="5319744">
          <a:off x="3991448" y="2254050"/>
          <a:ext cx="219287" cy="3070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4023573" y="2282583"/>
        <a:ext cx="153501" cy="184252"/>
      </dsp:txXfrm>
    </dsp:sp>
    <dsp:sp modelId="{E17560E6-BB6D-4F16-9C5D-A2C8F3C3FBCF}">
      <dsp:nvSpPr>
        <dsp:cNvPr id="0" name=""/>
        <dsp:cNvSpPr/>
      </dsp:nvSpPr>
      <dsp:spPr>
        <a:xfrm>
          <a:off x="3496545" y="2608207"/>
          <a:ext cx="1238249" cy="84742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tr-TR" sz="1300" kern="1200" dirty="0" smtClean="0"/>
            <a:t>DC-AC Dönüştürücü</a:t>
          </a:r>
          <a:endParaRPr lang="en-US" sz="1300" kern="1200" dirty="0"/>
        </a:p>
      </dsp:txBody>
      <dsp:txXfrm>
        <a:off x="3521365" y="2633027"/>
        <a:ext cx="1188609" cy="797787"/>
      </dsp:txXfrm>
    </dsp:sp>
    <dsp:sp modelId="{375CC8B1-5D0C-4882-A08D-1A4E13AC59FA}">
      <dsp:nvSpPr>
        <dsp:cNvPr id="0" name=""/>
        <dsp:cNvSpPr/>
      </dsp:nvSpPr>
      <dsp:spPr>
        <a:xfrm rot="10818201">
          <a:off x="3065360" y="2873592"/>
          <a:ext cx="292987" cy="3070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10800000">
        <a:off x="3153255" y="2935242"/>
        <a:ext cx="205091" cy="184252"/>
      </dsp:txXfrm>
    </dsp:sp>
    <dsp:sp modelId="{09C88BFE-2622-43E5-8194-51DD09F2FBCA}">
      <dsp:nvSpPr>
        <dsp:cNvPr id="0" name=""/>
        <dsp:cNvSpPr/>
      </dsp:nvSpPr>
      <dsp:spPr>
        <a:xfrm>
          <a:off x="1705496" y="2598724"/>
          <a:ext cx="1238249" cy="84742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tr-TR" sz="1300" kern="1200" dirty="0" smtClean="0"/>
            <a:t>Yükseltici (12 V to 220V)</a:t>
          </a:r>
          <a:endParaRPr lang="en-US" sz="1300" kern="1200" dirty="0"/>
        </a:p>
      </dsp:txBody>
      <dsp:txXfrm>
        <a:off x="1730316" y="2623544"/>
        <a:ext cx="1188609" cy="797787"/>
      </dsp:txXfrm>
    </dsp:sp>
    <dsp:sp modelId="{DAECCF34-1DD5-4C7E-86B5-C701B48D668B}">
      <dsp:nvSpPr>
        <dsp:cNvPr id="0" name=""/>
        <dsp:cNvSpPr/>
      </dsp:nvSpPr>
      <dsp:spPr>
        <a:xfrm rot="10761773">
          <a:off x="1341036" y="2878456"/>
          <a:ext cx="247655" cy="3070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10800000">
        <a:off x="1415330" y="2939460"/>
        <a:ext cx="173359" cy="184252"/>
      </dsp:txXfrm>
    </dsp:sp>
    <dsp:sp modelId="{A76E0318-C029-48B3-9CED-8278E1A3B654}">
      <dsp:nvSpPr>
        <dsp:cNvPr id="0" name=""/>
        <dsp:cNvSpPr/>
      </dsp:nvSpPr>
      <dsp:spPr>
        <a:xfrm>
          <a:off x="0" y="2617690"/>
          <a:ext cx="1238249" cy="84742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tr-TR" sz="1300" kern="1200" dirty="0" smtClean="0"/>
            <a:t>Trendeki Elektrikli Aletler</a:t>
          </a:r>
          <a:endParaRPr lang="en-US" sz="1300" kern="1200" dirty="0"/>
        </a:p>
      </dsp:txBody>
      <dsp:txXfrm>
        <a:off x="24820" y="2642510"/>
        <a:ext cx="1188609" cy="79778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5/11/2018</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5/11/2018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5/11/2018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5/11/2018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5/11/2018</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1.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68962" y="2286000"/>
            <a:ext cx="10174778" cy="1696984"/>
          </a:xfrm>
        </p:spPr>
        <p:txBody>
          <a:bodyPr>
            <a:noAutofit/>
          </a:bodyPr>
          <a:lstStyle/>
          <a:p>
            <a:r>
              <a:rPr lang="tr-TR" sz="6600" dirty="0" smtClean="0"/>
              <a:t>     </a:t>
            </a:r>
            <a:r>
              <a:rPr lang="tr-TR" sz="5500" b="1" dirty="0" smtClean="0"/>
              <a:t>TrEN RAYLARINDAN ELEKTRİk ENERJİSİ ÜRETİMİ</a:t>
            </a:r>
            <a:endParaRPr lang="tr-TR" sz="5500" b="1" dirty="0"/>
          </a:p>
        </p:txBody>
      </p:sp>
    </p:spTree>
    <p:extLst>
      <p:ext uri="{BB962C8B-B14F-4D97-AF65-F5344CB8AC3E}">
        <p14:creationId xmlns:p14="http://schemas.microsoft.com/office/powerpoint/2010/main" val="3569993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tr-TR" dirty="0" smtClean="0"/>
              <a:t>HEDeFİMİZ</a:t>
            </a:r>
            <a:endParaRPr lang="tr-TR" dirty="0"/>
          </a:p>
        </p:txBody>
      </p:sp>
      <p:sp>
        <p:nvSpPr>
          <p:cNvPr id="3" name="Content Placeholder 2"/>
          <p:cNvSpPr>
            <a:spLocks noGrp="1"/>
          </p:cNvSpPr>
          <p:nvPr>
            <p:ph idx="1"/>
          </p:nvPr>
        </p:nvSpPr>
        <p:spPr/>
        <p:txBody>
          <a:bodyPr/>
          <a:lstStyle/>
          <a:p>
            <a:r>
              <a:rPr lang="tr-TR" dirty="0" smtClean="0"/>
              <a:t>Son yıllarda ülkemizde ve dünyada ortaya çıkan enerji ihtiyacını karşılamak amacıyla alternatif ve yenilenebilir bir enerji kaynağı olarak tren raylarından elektrik üretimini konumuz olarak seçtik.</a:t>
            </a:r>
          </a:p>
          <a:p>
            <a:r>
              <a:rPr lang="tr-TR" dirty="0" smtClean="0"/>
              <a:t>Bu projede var olan enerji üretimi sistemleri ile kendi tasarladığımız sistemleri karşılaştırarak en verimli yöntemi bulmayı hedefledik.</a:t>
            </a:r>
          </a:p>
          <a:p>
            <a:endParaRPr lang="tr-TR" dirty="0"/>
          </a:p>
        </p:txBody>
      </p:sp>
    </p:spTree>
    <p:extLst>
      <p:ext uri="{BB962C8B-B14F-4D97-AF65-F5344CB8AC3E}">
        <p14:creationId xmlns:p14="http://schemas.microsoft.com/office/powerpoint/2010/main" val="1441051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tr-TR" dirty="0" smtClean="0"/>
              <a:t>Yapılmış Çalışmalar</a:t>
            </a:r>
            <a:endParaRPr lang="tr-TR" dirty="0"/>
          </a:p>
        </p:txBody>
      </p:sp>
      <p:sp>
        <p:nvSpPr>
          <p:cNvPr id="3" name="Content Placeholder 2"/>
          <p:cNvSpPr>
            <a:spLocks noGrp="1"/>
          </p:cNvSpPr>
          <p:nvPr>
            <p:ph idx="1"/>
          </p:nvPr>
        </p:nvSpPr>
        <p:spPr>
          <a:xfrm>
            <a:off x="1141413" y="2207924"/>
            <a:ext cx="9905999" cy="3541714"/>
          </a:xfrm>
        </p:spPr>
        <p:txBody>
          <a:bodyPr/>
          <a:lstStyle/>
          <a:p>
            <a:r>
              <a:rPr lang="tr-TR" dirty="0" smtClean="0"/>
              <a:t>Hidrolik Sistemler Kullanılarak Elektrik Üretimi</a:t>
            </a:r>
          </a:p>
          <a:p>
            <a:r>
              <a:rPr lang="tr-TR" dirty="0" smtClean="0"/>
              <a:t>DC Motor Kullanılarak Elektrik Üretimi</a:t>
            </a:r>
          </a:p>
          <a:p>
            <a:r>
              <a:rPr lang="tr-TR" dirty="0" smtClean="0"/>
              <a:t>Rüzgar Enerjisiyle Elektrik Üretimi</a:t>
            </a:r>
          </a:p>
          <a:p>
            <a:pPr marL="0" indent="0">
              <a:buNone/>
            </a:pPr>
            <a:endParaRPr lang="tr-TR" dirty="0"/>
          </a:p>
        </p:txBody>
      </p:sp>
    </p:spTree>
    <p:extLst>
      <p:ext uri="{BB962C8B-B14F-4D97-AF65-F5344CB8AC3E}">
        <p14:creationId xmlns:p14="http://schemas.microsoft.com/office/powerpoint/2010/main" val="4022761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443403"/>
            <a:ext cx="9905998" cy="1478570"/>
          </a:xfrm>
        </p:spPr>
        <p:txBody>
          <a:bodyPr/>
          <a:lstStyle/>
          <a:p>
            <a:pPr algn="ctr"/>
            <a:r>
              <a:rPr lang="tr-TR" dirty="0"/>
              <a:t>Hidrolik sistemler Kullanılarak elektrik üretimi</a:t>
            </a:r>
          </a:p>
        </p:txBody>
      </p:sp>
      <p:sp>
        <p:nvSpPr>
          <p:cNvPr id="3" name="Content Placeholder 2"/>
          <p:cNvSpPr>
            <a:spLocks noGrp="1"/>
          </p:cNvSpPr>
          <p:nvPr>
            <p:ph idx="1"/>
          </p:nvPr>
        </p:nvSpPr>
        <p:spPr>
          <a:xfrm>
            <a:off x="1041594" y="1822221"/>
            <a:ext cx="9905999" cy="3541714"/>
          </a:xfrm>
        </p:spPr>
        <p:txBody>
          <a:bodyPr/>
          <a:lstStyle/>
          <a:p>
            <a:r>
              <a:rPr lang="tr-TR" sz="2200" dirty="0" smtClean="0"/>
              <a:t>Bu sistemin çalışma prensibi kasislerin içine yerleştirilen hidrolik yağının basınç altındaki hareketini elektrik enerjisine dönüştürmektir</a:t>
            </a:r>
            <a:r>
              <a:rPr lang="tr-TR" dirty="0" smtClean="0"/>
              <a:t>.</a:t>
            </a:r>
            <a:endParaRPr lang="tr-TR" dirty="0"/>
          </a:p>
          <a:p>
            <a:endParaRPr lang="tr-TR"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617" y="2956930"/>
            <a:ext cx="5260569" cy="380445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4717" y="3392234"/>
            <a:ext cx="2677885" cy="127869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5636" y="5775743"/>
            <a:ext cx="513776" cy="467115"/>
          </a:xfrm>
          <a:prstGeom prst="rect">
            <a:avLst/>
          </a:prstGeom>
        </p:spPr>
      </p:pic>
    </p:spTree>
    <p:extLst>
      <p:ext uri="{BB962C8B-B14F-4D97-AF65-F5344CB8AC3E}">
        <p14:creationId xmlns:p14="http://schemas.microsoft.com/office/powerpoint/2010/main" val="31911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par>
                          <p:cTn id="14" fill="hold">
                            <p:stCondLst>
                              <p:cond delay="1500"/>
                            </p:stCondLst>
                            <p:childTnLst>
                              <p:par>
                                <p:cTn id="15" presetID="42" presetClass="path" presetSubtype="0" accel="50000" decel="50000" fill="hold" nodeType="afterEffect">
                                  <p:stCondLst>
                                    <p:cond delay="0"/>
                                  </p:stCondLst>
                                  <p:childTnLst>
                                    <p:animMotion origin="layout" path="M 3.125E-6 1.85185E-6 L -0.17409 -0.00116 " pathEditMode="relative" rAng="0" ptsTypes="AA">
                                      <p:cBhvr>
                                        <p:cTn id="16" dur="2000" fill="hold"/>
                                        <p:tgtEl>
                                          <p:spTgt spid="6"/>
                                        </p:tgtEl>
                                        <p:attrNameLst>
                                          <p:attrName>ppt_x</p:attrName>
                                          <p:attrName>ppt_y</p:attrName>
                                        </p:attrNameLst>
                                      </p:cBhvr>
                                      <p:rCtr x="-8711" y="-69"/>
                                    </p:animMotion>
                                  </p:childTnLst>
                                </p:cTn>
                              </p:par>
                            </p:childTnLst>
                          </p:cTn>
                        </p:par>
                        <p:par>
                          <p:cTn id="17" fill="hold">
                            <p:stCondLst>
                              <p:cond delay="3500"/>
                            </p:stCondLst>
                            <p:childTnLst>
                              <p:par>
                                <p:cTn id="18" presetID="10" presetClass="entr" presetSubtype="0" fill="hold" nodeType="afterEffect">
                                  <p:stCondLst>
                                    <p:cond delay="25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2A96885-39E3-4EE7-8984-0B772A860B73}"/>
              </a:ext>
            </a:extLst>
          </p:cNvPr>
          <p:cNvSpPr>
            <a:spLocks noGrp="1"/>
          </p:cNvSpPr>
          <p:nvPr>
            <p:ph type="title"/>
          </p:nvPr>
        </p:nvSpPr>
        <p:spPr>
          <a:xfrm>
            <a:off x="1141410" y="152400"/>
            <a:ext cx="5934508" cy="1639886"/>
          </a:xfrm>
        </p:spPr>
        <p:txBody>
          <a:bodyPr/>
          <a:lstStyle/>
          <a:p>
            <a:r>
              <a:rPr lang="tr-TR" dirty="0">
                <a:effectLst>
                  <a:outerShdw blurRad="38100" dist="38100" dir="2700000" algn="tl">
                    <a:srgbClr val="000000">
                      <a:alpha val="43137"/>
                    </a:srgbClr>
                  </a:outerShdw>
                </a:effectLst>
              </a:rPr>
              <a:t>Peki bu kutunun içinde neler oluyor ? </a:t>
            </a:r>
            <a:endParaRPr lang="tr-TR" dirty="0">
              <a:ea typeface="Arial Unicode MS" panose="020B0604020202020204" pitchFamily="34" charset="-128"/>
              <a:cs typeface="Arial Unicode MS" panose="020B0604020202020204" pitchFamily="34" charset="-128"/>
            </a:endParaRPr>
          </a:p>
        </p:txBody>
      </p:sp>
      <p:sp>
        <p:nvSpPr>
          <p:cNvPr id="4" name="Metin Yer Tutucusu 3">
            <a:extLst>
              <a:ext uri="{FF2B5EF4-FFF2-40B4-BE49-F238E27FC236}">
                <a16:creationId xmlns:a16="http://schemas.microsoft.com/office/drawing/2014/main" id="{52611C62-4686-4A7C-AC78-9D978D6DCD9E}"/>
              </a:ext>
            </a:extLst>
          </p:cNvPr>
          <p:cNvSpPr>
            <a:spLocks noGrp="1"/>
          </p:cNvSpPr>
          <p:nvPr>
            <p:ph type="body" sz="half" idx="2"/>
          </p:nvPr>
        </p:nvSpPr>
        <p:spPr>
          <a:xfrm>
            <a:off x="1141410" y="1922915"/>
            <a:ext cx="5934511" cy="3541714"/>
          </a:xfrm>
        </p:spPr>
        <p:txBody>
          <a:bodyPr>
            <a:noAutofit/>
          </a:bodyPr>
          <a:lstStyle/>
          <a:p>
            <a:r>
              <a:rPr lang="tr-TR" sz="2400" dirty="0"/>
              <a:t>Araç, bu düzeneğin üstünden geçtiğinde piston kolu yüksek basınca maruz kalır ve basınçlı yağı ağızlıktan iterek türbin kanatlarına çarpmasını sağlar. Bu sayede sıkıştırılmış yağ türbinlerini çevirerek jeneratörün bağlı olduğu türbinleri hareket ettirir. Burada mevcut kinetik enerji bir jeneratör aracılığıyla elektrik enerjisine dönüştürülür.</a:t>
            </a:r>
          </a:p>
        </p:txBody>
      </p:sp>
      <p:pic>
        <p:nvPicPr>
          <p:cNvPr id="6" name="Resim 5">
            <a:extLst>
              <a:ext uri="{FF2B5EF4-FFF2-40B4-BE49-F238E27FC236}">
                <a16:creationId xmlns:a16="http://schemas.microsoft.com/office/drawing/2014/main" id="{02EE6B14-1CB2-46C1-A1E3-D5E1AD20B9D6}"/>
              </a:ext>
            </a:extLst>
          </p:cNvPr>
          <p:cNvPicPr>
            <a:picLocks noChangeAspect="1"/>
          </p:cNvPicPr>
          <p:nvPr/>
        </p:nvPicPr>
        <p:blipFill>
          <a:blip r:embed="rId2"/>
          <a:stretch>
            <a:fillRect/>
          </a:stretch>
        </p:blipFill>
        <p:spPr>
          <a:xfrm>
            <a:off x="7154409" y="889519"/>
            <a:ext cx="4469909" cy="5181599"/>
          </a:xfrm>
          <a:prstGeom prst="rect">
            <a:avLst/>
          </a:prstGeom>
        </p:spPr>
      </p:pic>
    </p:spTree>
    <p:extLst>
      <p:ext uri="{BB962C8B-B14F-4D97-AF65-F5344CB8AC3E}">
        <p14:creationId xmlns:p14="http://schemas.microsoft.com/office/powerpoint/2010/main" val="1325502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childTnLst>
                          </p:cTn>
                        </p:par>
                        <p:par>
                          <p:cTn id="14" fill="hold">
                            <p:stCondLst>
                              <p:cond delay="1500"/>
                            </p:stCondLst>
                            <p:childTnLst>
                              <p:par>
                                <p:cTn id="15" presetID="22" presetClass="entr" presetSubtype="4"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C2CCD51E-256A-4ED8-A5E0-6B7FF6711275}"/>
              </a:ext>
            </a:extLst>
          </p:cNvPr>
          <p:cNvGraphicFramePr>
            <a:graphicFrameLocks noGrp="1"/>
          </p:cNvGraphicFramePr>
          <p:nvPr>
            <p:extLst>
              <p:ext uri="{D42A27DB-BD31-4B8C-83A1-F6EECF244321}">
                <p14:modId xmlns:p14="http://schemas.microsoft.com/office/powerpoint/2010/main" val="2685394568"/>
              </p:ext>
            </p:extLst>
          </p:nvPr>
        </p:nvGraphicFramePr>
        <p:xfrm>
          <a:off x="2021306" y="737936"/>
          <a:ext cx="8138694" cy="3492246"/>
        </p:xfrm>
        <a:graphic>
          <a:graphicData uri="http://schemas.openxmlformats.org/drawingml/2006/table">
            <a:tbl>
              <a:tblPr firstRow="1" bandRow="1">
                <a:tableStyleId>{5DA37D80-6434-44D0-A028-1B22A696006F}</a:tableStyleId>
              </a:tblPr>
              <a:tblGrid>
                <a:gridCol w="2712898">
                  <a:extLst>
                    <a:ext uri="{9D8B030D-6E8A-4147-A177-3AD203B41FA5}">
                      <a16:colId xmlns:a16="http://schemas.microsoft.com/office/drawing/2014/main" val="3812043010"/>
                    </a:ext>
                  </a:extLst>
                </a:gridCol>
                <a:gridCol w="2712898">
                  <a:extLst>
                    <a:ext uri="{9D8B030D-6E8A-4147-A177-3AD203B41FA5}">
                      <a16:colId xmlns:a16="http://schemas.microsoft.com/office/drawing/2014/main" val="1488219449"/>
                    </a:ext>
                  </a:extLst>
                </a:gridCol>
                <a:gridCol w="2712898">
                  <a:extLst>
                    <a:ext uri="{9D8B030D-6E8A-4147-A177-3AD203B41FA5}">
                      <a16:colId xmlns:a16="http://schemas.microsoft.com/office/drawing/2014/main" val="2890558837"/>
                    </a:ext>
                  </a:extLst>
                </a:gridCol>
              </a:tblGrid>
              <a:tr h="1546371">
                <a:tc>
                  <a:txBody>
                    <a:bodyPr/>
                    <a:lstStyle/>
                    <a:p>
                      <a:pPr algn="ctr"/>
                      <a:r>
                        <a:rPr lang="tr-TR" sz="3200" dirty="0"/>
                        <a:t>Silindir Yarıçapı (cm)</a:t>
                      </a:r>
                      <a:endParaRPr lang="tr-TR" sz="3200" b="0" dirty="0"/>
                    </a:p>
                  </a:txBody>
                  <a:tcPr/>
                </a:tc>
                <a:tc>
                  <a:txBody>
                    <a:bodyPr/>
                    <a:lstStyle/>
                    <a:p>
                      <a:pPr algn="ctr"/>
                      <a:r>
                        <a:rPr lang="tr-TR" sz="3200" dirty="0"/>
                        <a:t>Silindir </a:t>
                      </a:r>
                      <a:r>
                        <a:rPr lang="tr-TR" sz="3200" dirty="0" smtClean="0"/>
                        <a:t>Yüzey alanı </a:t>
                      </a:r>
                      <a:r>
                        <a:rPr lang="tr-TR" sz="3200" dirty="0"/>
                        <a:t>(</a:t>
                      </a:r>
                      <a:r>
                        <a:rPr lang="tr-TR" sz="3200" kern="1200" dirty="0">
                          <a:effectLst/>
                        </a:rPr>
                        <a:t>m</a:t>
                      </a:r>
                      <a:r>
                        <a:rPr lang="tr-TR" sz="3200" kern="1200" baseline="30000" dirty="0">
                          <a:effectLst/>
                        </a:rPr>
                        <a:t>2</a:t>
                      </a:r>
                      <a:r>
                        <a:rPr lang="tr-TR" sz="3200" dirty="0"/>
                        <a:t>)</a:t>
                      </a:r>
                      <a:endParaRPr lang="tr-TR" sz="3200" b="0" dirty="0"/>
                    </a:p>
                  </a:txBody>
                  <a:tcPr/>
                </a:tc>
                <a:tc>
                  <a:txBody>
                    <a:bodyPr/>
                    <a:lstStyle/>
                    <a:p>
                      <a:pPr algn="ctr"/>
                      <a:r>
                        <a:rPr lang="tr-TR" sz="3200" dirty="0"/>
                        <a:t>Çıkış Gücü (</a:t>
                      </a:r>
                      <a:r>
                        <a:rPr lang="tr-TR" sz="3200" dirty="0" err="1"/>
                        <a:t>watt</a:t>
                      </a:r>
                      <a:r>
                        <a:rPr lang="tr-TR" sz="3200" dirty="0"/>
                        <a:t>)</a:t>
                      </a:r>
                      <a:endParaRPr lang="tr-TR" sz="3200" b="0" dirty="0"/>
                    </a:p>
                  </a:txBody>
                  <a:tcPr/>
                </a:tc>
                <a:extLst>
                  <a:ext uri="{0D108BD9-81ED-4DB2-BD59-A6C34878D82A}">
                    <a16:rowId xmlns:a16="http://schemas.microsoft.com/office/drawing/2014/main" val="4177301334"/>
                  </a:ext>
                </a:extLst>
              </a:tr>
              <a:tr h="968883">
                <a:tc>
                  <a:txBody>
                    <a:bodyPr/>
                    <a:lstStyle/>
                    <a:p>
                      <a:pPr algn="ctr"/>
                      <a:r>
                        <a:rPr lang="tr-TR" sz="3600" dirty="0"/>
                        <a:t>5</a:t>
                      </a:r>
                    </a:p>
                  </a:txBody>
                  <a:tcPr/>
                </a:tc>
                <a:tc>
                  <a:txBody>
                    <a:bodyPr/>
                    <a:lstStyle/>
                    <a:p>
                      <a:pPr algn="ctr"/>
                      <a:r>
                        <a:rPr lang="tr-TR" sz="3600" dirty="0"/>
                        <a:t>0.00785</a:t>
                      </a:r>
                    </a:p>
                  </a:txBody>
                  <a:tcPr/>
                </a:tc>
                <a:tc>
                  <a:txBody>
                    <a:bodyPr/>
                    <a:lstStyle/>
                    <a:p>
                      <a:pPr algn="ctr"/>
                      <a:r>
                        <a:rPr lang="tr-TR" sz="3600" dirty="0"/>
                        <a:t>4.5</a:t>
                      </a:r>
                    </a:p>
                  </a:txBody>
                  <a:tcPr/>
                </a:tc>
                <a:extLst>
                  <a:ext uri="{0D108BD9-81ED-4DB2-BD59-A6C34878D82A}">
                    <a16:rowId xmlns:a16="http://schemas.microsoft.com/office/drawing/2014/main" val="1034240411"/>
                  </a:ext>
                </a:extLst>
              </a:tr>
              <a:tr h="968883">
                <a:tc>
                  <a:txBody>
                    <a:bodyPr/>
                    <a:lstStyle/>
                    <a:p>
                      <a:pPr algn="ctr"/>
                      <a:r>
                        <a:rPr lang="tr-TR" sz="3600" dirty="0"/>
                        <a:t>10</a:t>
                      </a:r>
                    </a:p>
                  </a:txBody>
                  <a:tcPr/>
                </a:tc>
                <a:tc>
                  <a:txBody>
                    <a:bodyPr/>
                    <a:lstStyle/>
                    <a:p>
                      <a:pPr algn="ctr"/>
                      <a:r>
                        <a:rPr lang="tr-TR" sz="3600" dirty="0"/>
                        <a:t>0.03</a:t>
                      </a:r>
                    </a:p>
                  </a:txBody>
                  <a:tcPr/>
                </a:tc>
                <a:tc>
                  <a:txBody>
                    <a:bodyPr/>
                    <a:lstStyle/>
                    <a:p>
                      <a:pPr algn="ctr"/>
                      <a:r>
                        <a:rPr lang="tr-TR" sz="3600" dirty="0"/>
                        <a:t>70.5</a:t>
                      </a:r>
                    </a:p>
                  </a:txBody>
                  <a:tcPr/>
                </a:tc>
                <a:extLst>
                  <a:ext uri="{0D108BD9-81ED-4DB2-BD59-A6C34878D82A}">
                    <a16:rowId xmlns:a16="http://schemas.microsoft.com/office/drawing/2014/main" val="958631885"/>
                  </a:ext>
                </a:extLst>
              </a:tr>
            </a:tbl>
          </a:graphicData>
        </a:graphic>
      </p:graphicFrame>
      <p:sp>
        <p:nvSpPr>
          <p:cNvPr id="4" name="Metin kutusu 3">
            <a:extLst>
              <a:ext uri="{FF2B5EF4-FFF2-40B4-BE49-F238E27FC236}">
                <a16:creationId xmlns:a16="http://schemas.microsoft.com/office/drawing/2014/main" id="{53958205-FC82-4D1E-8E31-59E1B834395C}"/>
              </a:ext>
            </a:extLst>
          </p:cNvPr>
          <p:cNvSpPr txBox="1"/>
          <p:nvPr/>
        </p:nvSpPr>
        <p:spPr>
          <a:xfrm>
            <a:off x="1219200" y="5053263"/>
            <a:ext cx="10090484" cy="1107996"/>
          </a:xfrm>
          <a:prstGeom prst="rect">
            <a:avLst/>
          </a:prstGeom>
          <a:noFill/>
        </p:spPr>
        <p:txBody>
          <a:bodyPr wrap="square" rtlCol="0">
            <a:spAutoFit/>
          </a:bodyPr>
          <a:lstStyle/>
          <a:p>
            <a:pPr algn="ctr"/>
            <a:r>
              <a:rPr lang="tr-TR" sz="2400" dirty="0"/>
              <a:t>Yukarıdaki tabloda da görüldüğü üzere çıkış gücü silindirin alanıyla doğru orantılıdır.</a:t>
            </a:r>
          </a:p>
          <a:p>
            <a:endParaRPr lang="tr-TR" dirty="0"/>
          </a:p>
        </p:txBody>
      </p:sp>
    </p:spTree>
    <p:extLst>
      <p:ext uri="{BB962C8B-B14F-4D97-AF65-F5344CB8AC3E}">
        <p14:creationId xmlns:p14="http://schemas.microsoft.com/office/powerpoint/2010/main" val="1656211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1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8022" y="50797"/>
            <a:ext cx="10814857" cy="1478570"/>
          </a:xfrm>
        </p:spPr>
        <p:txBody>
          <a:bodyPr/>
          <a:lstStyle/>
          <a:p>
            <a:r>
              <a:rPr lang="tr-TR" dirty="0" smtClean="0"/>
              <a:t>DC Motor Kullanılarak Elektrik üretimi</a:t>
            </a:r>
            <a:endParaRPr lang="tr-TR" dirty="0"/>
          </a:p>
        </p:txBody>
      </p:sp>
      <p:sp>
        <p:nvSpPr>
          <p:cNvPr id="3" name="Content Placeholder 2"/>
          <p:cNvSpPr>
            <a:spLocks noGrp="1"/>
          </p:cNvSpPr>
          <p:nvPr>
            <p:ph idx="1"/>
          </p:nvPr>
        </p:nvSpPr>
        <p:spPr>
          <a:xfrm>
            <a:off x="1074911" y="1193771"/>
            <a:ext cx="9905999" cy="3541714"/>
          </a:xfrm>
        </p:spPr>
        <p:txBody>
          <a:bodyPr/>
          <a:lstStyle/>
          <a:p>
            <a:r>
              <a:rPr lang="tr-TR" dirty="0" smtClean="0"/>
              <a:t>Bu sistemde dişliler yardımıyla tren rayının doğrusal hareketi dairesel harekete çevrilmesi amaçlanmıştır.</a:t>
            </a:r>
          </a:p>
          <a:p>
            <a:r>
              <a:rPr lang="tr-TR" dirty="0"/>
              <a:t>Dairesel harekete çevrilen güç bir DC motora aktarılarak elektrik enerjisi üretilmesi hedeflenmiştir.</a:t>
            </a:r>
          </a:p>
          <a:p>
            <a:endParaRPr lang="tr-TR" b="1"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916" t="2286" r="820" b="2215"/>
          <a:stretch/>
        </p:blipFill>
        <p:spPr>
          <a:xfrm>
            <a:off x="3128301" y="3313173"/>
            <a:ext cx="5627716" cy="2844623"/>
          </a:xfrm>
          <a:prstGeom prst="rect">
            <a:avLst/>
          </a:prstGeom>
        </p:spPr>
      </p:pic>
    </p:spTree>
    <p:extLst>
      <p:ext uri="{BB962C8B-B14F-4D97-AF65-F5344CB8AC3E}">
        <p14:creationId xmlns:p14="http://schemas.microsoft.com/office/powerpoint/2010/main" val="2047714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par>
                          <p:cTn id="18" fill="hold">
                            <p:stCondLst>
                              <p:cond delay="2000"/>
                            </p:stCondLst>
                            <p:childTnLst>
                              <p:par>
                                <p:cTn id="19" presetID="16" presetClass="entr" presetSubtype="37"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outVertical)">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1537" y="0"/>
            <a:ext cx="9905998" cy="1478570"/>
          </a:xfrm>
        </p:spPr>
        <p:txBody>
          <a:bodyPr/>
          <a:lstStyle/>
          <a:p>
            <a:pPr algn="ctr"/>
            <a:r>
              <a:rPr lang="tr-TR" cap="none" dirty="0" smtClean="0"/>
              <a:t>Hayata Geçirilen Prototipi</a:t>
            </a:r>
            <a:endParaRPr lang="tr-TR" cap="none"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10400" b="-1163"/>
          <a:stretch/>
        </p:blipFill>
        <p:spPr>
          <a:xfrm>
            <a:off x="2116590" y="1354975"/>
            <a:ext cx="7855891" cy="4715556"/>
          </a:xfrm>
          <a:prstGeom prst="rect">
            <a:avLst/>
          </a:prstGeom>
        </p:spPr>
      </p:pic>
    </p:spTree>
    <p:extLst>
      <p:ext uri="{BB962C8B-B14F-4D97-AF65-F5344CB8AC3E}">
        <p14:creationId xmlns:p14="http://schemas.microsoft.com/office/powerpoint/2010/main" val="2790056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 presetClass="entr" presetSubtype="3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ox(ou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5035" y="340822"/>
            <a:ext cx="9905998" cy="1478570"/>
          </a:xfrm>
        </p:spPr>
        <p:txBody>
          <a:bodyPr/>
          <a:lstStyle/>
          <a:p>
            <a:pPr algn="ctr"/>
            <a:r>
              <a:rPr lang="tr-TR" cap="none" dirty="0" smtClean="0"/>
              <a:t>Üretilen Güç Verileri</a:t>
            </a:r>
            <a:endParaRPr lang="tr-TR" cap="none"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594" r="8617" b="3291"/>
          <a:stretch/>
        </p:blipFill>
        <p:spPr>
          <a:xfrm>
            <a:off x="0" y="1687276"/>
            <a:ext cx="5802285" cy="3582991"/>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4822" r="10281" b="2680"/>
          <a:stretch/>
        </p:blipFill>
        <p:spPr>
          <a:xfrm>
            <a:off x="5756312" y="1687276"/>
            <a:ext cx="6435688" cy="3582991"/>
          </a:xfrm>
          <a:prstGeom prst="rect">
            <a:avLst/>
          </a:prstGeom>
        </p:spPr>
      </p:pic>
    </p:spTree>
    <p:extLst>
      <p:ext uri="{BB962C8B-B14F-4D97-AF65-F5344CB8AC3E}">
        <p14:creationId xmlns:p14="http://schemas.microsoft.com/office/powerpoint/2010/main" val="337932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563099"/>
            <a:ext cx="9905998" cy="1478570"/>
          </a:xfrm>
        </p:spPr>
        <p:txBody>
          <a:bodyPr/>
          <a:lstStyle/>
          <a:p>
            <a:pPr algn="ctr"/>
            <a:r>
              <a:rPr lang="tr-TR" dirty="0" smtClean="0"/>
              <a:t>Rüzgar enerjisiyle elektrik üretimi</a:t>
            </a:r>
            <a:endParaRPr lang="tr-TR" dirty="0"/>
          </a:p>
        </p:txBody>
      </p:sp>
      <p:sp>
        <p:nvSpPr>
          <p:cNvPr id="3" name="Content Placeholder 2"/>
          <p:cNvSpPr>
            <a:spLocks noGrp="1"/>
          </p:cNvSpPr>
          <p:nvPr>
            <p:ph idx="1"/>
          </p:nvPr>
        </p:nvSpPr>
        <p:spPr>
          <a:xfrm>
            <a:off x="1141412" y="2307676"/>
            <a:ext cx="9905999" cy="3541714"/>
          </a:xfrm>
        </p:spPr>
        <p:txBody>
          <a:bodyPr/>
          <a:lstStyle/>
          <a:p>
            <a:r>
              <a:rPr lang="tr-TR" dirty="0" smtClean="0"/>
              <a:t>Bu sistemde rüzgar türbinleri kullanılarak trenin hızından ortaya çıkan rüzgarın elektrik enerjisine dönüştürülmesi amaçlanmıştır.</a:t>
            </a:r>
          </a:p>
          <a:p>
            <a:r>
              <a:rPr lang="tr-TR" dirty="0" smtClean="0"/>
              <a:t> Rüzgar türbinlerinin dönmesiyle ortaya çıkan güç jeneratöre aktarılarak elektrik enerjisi üretilmesi hedeflenmiştir.</a:t>
            </a:r>
          </a:p>
          <a:p>
            <a:r>
              <a:rPr lang="tr-TR" dirty="0" smtClean="0"/>
              <a:t>Bu sistem trene bağlı olduğu için tren içindeki elektrik ihtiyacının karşılanması için tasarlanmıştır.</a:t>
            </a:r>
            <a:endParaRPr lang="tr-TR" dirty="0"/>
          </a:p>
        </p:txBody>
      </p:sp>
    </p:spTree>
    <p:extLst>
      <p:ext uri="{BB962C8B-B14F-4D97-AF65-F5344CB8AC3E}">
        <p14:creationId xmlns:p14="http://schemas.microsoft.com/office/powerpoint/2010/main" val="1514799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641395143"/>
              </p:ext>
            </p:extLst>
          </p:nvPr>
        </p:nvGraphicFramePr>
        <p:xfrm>
          <a:off x="660343" y="0"/>
          <a:ext cx="9906000" cy="3541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88158" y="1421909"/>
            <a:ext cx="5886450" cy="3781425"/>
          </a:xfrm>
          <a:prstGeom prst="rect">
            <a:avLst/>
          </a:prstGeom>
        </p:spPr>
      </p:pic>
      <p:sp>
        <p:nvSpPr>
          <p:cNvPr id="6" name="TextBox 5"/>
          <p:cNvSpPr txBox="1"/>
          <p:nvPr/>
        </p:nvSpPr>
        <p:spPr>
          <a:xfrm>
            <a:off x="660343" y="3815541"/>
            <a:ext cx="4850995" cy="1200329"/>
          </a:xfrm>
          <a:prstGeom prst="rect">
            <a:avLst/>
          </a:prstGeom>
          <a:noFill/>
        </p:spPr>
        <p:txBody>
          <a:bodyPr wrap="square" rtlCol="0">
            <a:spAutoFit/>
          </a:bodyPr>
          <a:lstStyle/>
          <a:p>
            <a:r>
              <a:rPr lang="tr-TR" dirty="0" smtClean="0"/>
              <a:t>Ortalama 60 km/sa hızla giden bir trene 10 cm kanat uzunluğu bir rüzgar türbini yerleştirilerek yapılan deneye göre bir rüzgar türbini yaklaşık </a:t>
            </a:r>
            <a:r>
              <a:rPr lang="tr-TR" b="1" dirty="0" smtClean="0"/>
              <a:t>18 WATT </a:t>
            </a:r>
            <a:r>
              <a:rPr lang="tr-TR" dirty="0" smtClean="0"/>
              <a:t>güç üretebiliyor.</a:t>
            </a:r>
            <a:endParaRPr lang="tr-TR" dirty="0"/>
          </a:p>
        </p:txBody>
      </p:sp>
    </p:spTree>
    <p:extLst>
      <p:ext uri="{BB962C8B-B14F-4D97-AF65-F5344CB8AC3E}">
        <p14:creationId xmlns:p14="http://schemas.microsoft.com/office/powerpoint/2010/main" val="315070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anim calcmode="lin" valueType="num">
                                      <p:cBhvr>
                                        <p:cTn id="13" dur="2000" fill="hold"/>
                                        <p:tgtEl>
                                          <p:spTgt spid="5"/>
                                        </p:tgtEl>
                                        <p:attrNameLst>
                                          <p:attrName>ppt_w</p:attrName>
                                        </p:attrNameLst>
                                      </p:cBhvr>
                                      <p:tavLst>
                                        <p:tav tm="0" fmla="#ppt_w*sin(2.5*pi*$)">
                                          <p:val>
                                            <p:fltVal val="0"/>
                                          </p:val>
                                        </p:tav>
                                        <p:tav tm="100000">
                                          <p:val>
                                            <p:fltVal val="1"/>
                                          </p:val>
                                        </p:tav>
                                      </p:tavLst>
                                    </p:anim>
                                    <p:anim calcmode="lin" valueType="num">
                                      <p:cBhvr>
                                        <p:cTn id="14" dur="2000" fill="hold"/>
                                        <p:tgtEl>
                                          <p:spTgt spid="5"/>
                                        </p:tgtEl>
                                        <p:attrNameLst>
                                          <p:attrName>ppt_h</p:attrName>
                                        </p:attrNameLst>
                                      </p:cBhvr>
                                      <p:tavLst>
                                        <p:tav tm="0">
                                          <p:val>
                                            <p:strVal val="#ppt_h"/>
                                          </p:val>
                                        </p:tav>
                                        <p:tav tm="100000">
                                          <p:val>
                                            <p:strVal val="#ppt_h"/>
                                          </p:val>
                                        </p:tav>
                                      </p:tavLst>
                                    </p:anim>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tr-TR" dirty="0" smtClean="0"/>
              <a:t>Piezoelektrik madde Kullanılarak elektrik üretimi</a:t>
            </a:r>
            <a:endParaRPr lang="tr-TR" dirty="0"/>
          </a:p>
        </p:txBody>
      </p:sp>
      <p:sp>
        <p:nvSpPr>
          <p:cNvPr id="3" name="Content Placeholder 2"/>
          <p:cNvSpPr>
            <a:spLocks noGrp="1"/>
          </p:cNvSpPr>
          <p:nvPr>
            <p:ph idx="1"/>
          </p:nvPr>
        </p:nvSpPr>
        <p:spPr>
          <a:xfrm>
            <a:off x="872836" y="2202874"/>
            <a:ext cx="10956175" cy="4197926"/>
          </a:xfrm>
        </p:spPr>
        <p:txBody>
          <a:bodyPr>
            <a:normAutofit/>
          </a:bodyPr>
          <a:lstStyle/>
          <a:p>
            <a:r>
              <a:rPr lang="tr-TR" dirty="0" smtClean="0"/>
              <a:t>Piezoelektrik maddeler titreşim ve basınca tepki olarak gerilim üretebilen maddelerdir.</a:t>
            </a:r>
          </a:p>
          <a:p>
            <a:r>
              <a:rPr lang="tr-TR" dirty="0" smtClean="0"/>
              <a:t>Genellikle sensör ve tetikleyici olarak kullanılmalarına rağmen yeterli miktarda kullanılırsa bu maddeler üzerinden güç üretilebileceğini düşündük.</a:t>
            </a:r>
          </a:p>
          <a:p>
            <a:r>
              <a:rPr lang="tr-TR" dirty="0" smtClean="0"/>
              <a:t>Tren rayları sürekli olarak titreşim halinde olduğu için hem titreşim hem de tren geçişinden ortaya çıkan basıncı kullanarak enerji elde etmek için iki ayrı tasarım yaptık.</a:t>
            </a:r>
          </a:p>
          <a:p>
            <a:endParaRPr lang="tr-TR" dirty="0" smtClean="0"/>
          </a:p>
          <a:p>
            <a:endParaRPr lang="tr-TR" dirty="0"/>
          </a:p>
        </p:txBody>
      </p:sp>
    </p:spTree>
    <p:extLst>
      <p:ext uri="{BB962C8B-B14F-4D97-AF65-F5344CB8AC3E}">
        <p14:creationId xmlns:p14="http://schemas.microsoft.com/office/powerpoint/2010/main" val="160732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tr-TR" dirty="0" smtClean="0"/>
              <a:t>Tren raylarının titreşimi kullanarak elektrik üretimi</a:t>
            </a:r>
            <a:endParaRPr lang="tr-TR" dirty="0"/>
          </a:p>
        </p:txBody>
      </p:sp>
      <p:sp>
        <p:nvSpPr>
          <p:cNvPr id="4" name="Content Placeholder 3"/>
          <p:cNvSpPr>
            <a:spLocks noGrp="1"/>
          </p:cNvSpPr>
          <p:nvPr>
            <p:ph idx="1"/>
          </p:nvPr>
        </p:nvSpPr>
        <p:spPr/>
        <p:txBody>
          <a:bodyPr/>
          <a:lstStyle/>
          <a:p>
            <a:r>
              <a:rPr lang="tr-TR" dirty="0" smtClean="0"/>
              <a:t>Özellikle şehiriçi tren rayları sürekli titreşim halinde olduğu için piezoelektrik maddeyi kullanabilmemiz için uygun bir alan olduğunu düşündük.</a:t>
            </a:r>
          </a:p>
          <a:p>
            <a:r>
              <a:rPr lang="tr-TR" dirty="0" smtClean="0"/>
              <a:t>Yapılan ölçümlere göre İstanbul’da metro hatlarında 50 Hz ile 100 Hz arasında bir titreşim oluşmaktadır. Bu tasarımda hesaplamalarımızı bu verilere göre yaptık.</a:t>
            </a:r>
          </a:p>
        </p:txBody>
      </p:sp>
    </p:spTree>
    <p:extLst>
      <p:ext uri="{BB962C8B-B14F-4D97-AF65-F5344CB8AC3E}">
        <p14:creationId xmlns:p14="http://schemas.microsoft.com/office/powerpoint/2010/main" val="2690339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8125" y="1054179"/>
            <a:ext cx="4615295" cy="4615295"/>
          </a:xfrm>
          <a:prstGeom prst="rect">
            <a:avLst/>
          </a:prstGeom>
        </p:spPr>
      </p:pic>
      <p:sp>
        <p:nvSpPr>
          <p:cNvPr id="6" name="TextBox 5"/>
          <p:cNvSpPr txBox="1"/>
          <p:nvPr/>
        </p:nvSpPr>
        <p:spPr>
          <a:xfrm>
            <a:off x="124691" y="1644574"/>
            <a:ext cx="7153433" cy="3139321"/>
          </a:xfrm>
          <a:prstGeom prst="rect">
            <a:avLst/>
          </a:prstGeom>
          <a:noFill/>
        </p:spPr>
        <p:txBody>
          <a:bodyPr wrap="square" rtlCol="0">
            <a:spAutoFit/>
          </a:bodyPr>
          <a:lstStyle/>
          <a:p>
            <a:r>
              <a:rPr lang="tr-TR" sz="2000" dirty="0" smtClean="0"/>
              <a:t>Bu sistemde Mide-VLT-9001 isimli </a:t>
            </a:r>
            <a:r>
              <a:rPr lang="tr-TR" sz="2000" dirty="0" smtClean="0"/>
              <a:t>profesyonel piezoelektrik</a:t>
            </a:r>
            <a:r>
              <a:rPr lang="tr-TR" sz="2000" dirty="0"/>
              <a:t> </a:t>
            </a:r>
            <a:r>
              <a:rPr lang="tr-TR" sz="2000" dirty="0" smtClean="0"/>
              <a:t>titreşim </a:t>
            </a:r>
            <a:r>
              <a:rPr lang="tr-TR" sz="2000" dirty="0" smtClean="0"/>
              <a:t>modülünü kullandık.</a:t>
            </a:r>
          </a:p>
          <a:p>
            <a:endParaRPr lang="tr-TR" sz="2000" dirty="0" smtClean="0"/>
          </a:p>
          <a:p>
            <a:r>
              <a:rPr lang="tr-TR" sz="2000" dirty="0" smtClean="0"/>
              <a:t>Bu modül piezoelektrik maddenin </a:t>
            </a:r>
            <a:r>
              <a:rPr lang="tr-TR" sz="2000" dirty="0" smtClean="0"/>
              <a:t>özelliklerini kullanarak gerilim </a:t>
            </a:r>
            <a:r>
              <a:rPr lang="tr-TR" sz="2000" dirty="0" smtClean="0"/>
              <a:t>üretilmesini sağlıyor.</a:t>
            </a:r>
          </a:p>
          <a:p>
            <a:endParaRPr lang="tr-TR" sz="2000" dirty="0"/>
          </a:p>
          <a:p>
            <a:r>
              <a:rPr lang="tr-TR" sz="2000" dirty="0" smtClean="0"/>
              <a:t>Bu uygulamada tren rayının sadece titreşim özelliğini </a:t>
            </a:r>
          </a:p>
          <a:p>
            <a:r>
              <a:rPr lang="tr-TR" sz="2000" dirty="0"/>
              <a:t>k</a:t>
            </a:r>
            <a:r>
              <a:rPr lang="tr-TR" sz="2000" dirty="0" smtClean="0"/>
              <a:t>ullandığımız için piezoelektrik maddenin üzerine hiç </a:t>
            </a:r>
          </a:p>
          <a:p>
            <a:r>
              <a:rPr lang="tr-TR" sz="2000" dirty="0" smtClean="0"/>
              <a:t>basınç uygulanmamaktadır.</a:t>
            </a:r>
            <a:endParaRPr lang="tr-TR" sz="2000" dirty="0"/>
          </a:p>
          <a:p>
            <a:endParaRPr lang="tr-TR" dirty="0" smtClean="0"/>
          </a:p>
        </p:txBody>
      </p:sp>
    </p:spTree>
    <p:extLst>
      <p:ext uri="{BB962C8B-B14F-4D97-AF65-F5344CB8AC3E}">
        <p14:creationId xmlns:p14="http://schemas.microsoft.com/office/powerpoint/2010/main" val="1211464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gokha\AppData\Local\Microsoft\Windows\INetCache\Content.Word\Capture.jpg"/>
          <p:cNvPicPr/>
          <p:nvPr/>
        </p:nvPicPr>
        <p:blipFill rotWithShape="1">
          <a:blip r:embed="rId2">
            <a:extLst>
              <a:ext uri="{28A0092B-C50C-407E-A947-70E740481C1C}">
                <a14:useLocalDpi xmlns:a14="http://schemas.microsoft.com/office/drawing/2010/main" val="0"/>
              </a:ext>
            </a:extLst>
          </a:blip>
          <a:srcRect l="5695" t="7108" r="5348" b="1629"/>
          <a:stretch/>
        </p:blipFill>
        <p:spPr bwMode="auto">
          <a:xfrm>
            <a:off x="6035039" y="1221972"/>
            <a:ext cx="5785659" cy="4181301"/>
          </a:xfrm>
          <a:prstGeom prst="rect">
            <a:avLst/>
          </a:prstGeom>
          <a:noFill/>
          <a:ln>
            <a:noFill/>
          </a:ln>
        </p:spPr>
      </p:pic>
      <p:sp>
        <p:nvSpPr>
          <p:cNvPr id="5" name="TextBox 4"/>
          <p:cNvSpPr txBox="1"/>
          <p:nvPr/>
        </p:nvSpPr>
        <p:spPr>
          <a:xfrm>
            <a:off x="66501" y="2019993"/>
            <a:ext cx="6035039" cy="2308324"/>
          </a:xfrm>
          <a:prstGeom prst="rect">
            <a:avLst/>
          </a:prstGeom>
          <a:noFill/>
        </p:spPr>
        <p:txBody>
          <a:bodyPr wrap="square" rtlCol="0">
            <a:spAutoFit/>
          </a:bodyPr>
          <a:lstStyle/>
          <a:p>
            <a:r>
              <a:rPr lang="tr-TR" dirty="0"/>
              <a:t>Bu modül tek başına kullanılırsa ortalama 75 Hz titreşimli </a:t>
            </a:r>
            <a:r>
              <a:rPr lang="tr-TR" dirty="0" smtClean="0"/>
              <a:t>bir tren </a:t>
            </a:r>
            <a:r>
              <a:rPr lang="tr-TR" dirty="0"/>
              <a:t>rayına monte edilirse yaklaşık </a:t>
            </a:r>
            <a:r>
              <a:rPr lang="tr-TR" b="1" dirty="0"/>
              <a:t>1.2 mW </a:t>
            </a:r>
            <a:r>
              <a:rPr lang="tr-TR" dirty="0"/>
              <a:t>enerji üretebiliyor.</a:t>
            </a:r>
          </a:p>
          <a:p>
            <a:endParaRPr lang="tr-TR" dirty="0"/>
          </a:p>
          <a:p>
            <a:r>
              <a:rPr lang="tr-TR" dirty="0"/>
              <a:t>1 km uzunluğunda bir tren rayına bu sistemden yaklaşık </a:t>
            </a:r>
            <a:r>
              <a:rPr lang="tr-TR" dirty="0" smtClean="0"/>
              <a:t>olarak 25000 </a:t>
            </a:r>
            <a:r>
              <a:rPr lang="tr-TR" dirty="0"/>
              <a:t>adet kurulması düşünülürse üreteceği enerji </a:t>
            </a:r>
            <a:r>
              <a:rPr lang="tr-TR" b="1" dirty="0"/>
              <a:t>25 Watt </a:t>
            </a:r>
            <a:r>
              <a:rPr lang="tr-TR" dirty="0" smtClean="0"/>
              <a:t>olarak hesaplanabilir</a:t>
            </a:r>
            <a:r>
              <a:rPr lang="tr-TR" dirty="0"/>
              <a:t>.</a:t>
            </a:r>
          </a:p>
          <a:p>
            <a:endParaRPr lang="tr-TR" dirty="0"/>
          </a:p>
        </p:txBody>
      </p:sp>
    </p:spTree>
    <p:extLst>
      <p:ext uri="{BB962C8B-B14F-4D97-AF65-F5344CB8AC3E}">
        <p14:creationId xmlns:p14="http://schemas.microsoft.com/office/powerpoint/2010/main" val="3606041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ox(ou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tr-TR" dirty="0" smtClean="0"/>
              <a:t>Tren Geçisinden Elektrik üretimi</a:t>
            </a:r>
            <a:endParaRPr lang="tr-TR" dirty="0"/>
          </a:p>
        </p:txBody>
      </p:sp>
      <p:sp>
        <p:nvSpPr>
          <p:cNvPr id="3" name="Content Placeholder 2"/>
          <p:cNvSpPr>
            <a:spLocks noGrp="1"/>
          </p:cNvSpPr>
          <p:nvPr>
            <p:ph idx="1"/>
          </p:nvPr>
        </p:nvSpPr>
        <p:spPr/>
        <p:txBody>
          <a:bodyPr/>
          <a:lstStyle/>
          <a:p>
            <a:r>
              <a:rPr lang="tr-TR" dirty="0" smtClean="0"/>
              <a:t>Piezoelektrik maddeler üzerlerine basınç uygulandığı zaman da gerilim oluştururlar.</a:t>
            </a:r>
          </a:p>
          <a:p>
            <a:r>
              <a:rPr lang="tr-TR" dirty="0" smtClean="0"/>
              <a:t>Bu tasarımda da tren raylarının üzerine kurulan bir sistem ile tren geçişinden elektrik üretmeyi hedefledik.</a:t>
            </a:r>
          </a:p>
          <a:p>
            <a:pPr marL="0" indent="0">
              <a:buNone/>
            </a:pPr>
            <a:endParaRPr lang="tr-TR" dirty="0"/>
          </a:p>
        </p:txBody>
      </p:sp>
    </p:spTree>
    <p:extLst>
      <p:ext uri="{BB962C8B-B14F-4D97-AF65-F5344CB8AC3E}">
        <p14:creationId xmlns:p14="http://schemas.microsoft.com/office/powerpoint/2010/main" val="3300374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54728" y="1017729"/>
            <a:ext cx="5403271" cy="2031325"/>
          </a:xfrm>
          <a:prstGeom prst="rect">
            <a:avLst/>
          </a:prstGeom>
          <a:noFill/>
        </p:spPr>
        <p:txBody>
          <a:bodyPr wrap="square" rtlCol="0">
            <a:spAutoFit/>
          </a:bodyPr>
          <a:lstStyle/>
          <a:p>
            <a:r>
              <a:rPr lang="tr-TR" dirty="0" smtClean="0"/>
              <a:t>Bu sistemde PZT(</a:t>
            </a:r>
            <a:r>
              <a:rPr lang="tr-TR" dirty="0"/>
              <a:t>Kurşun Zirkonat </a:t>
            </a:r>
            <a:r>
              <a:rPr lang="tr-TR" dirty="0" smtClean="0"/>
              <a:t>Titanat) piezosensör kullandık.</a:t>
            </a:r>
          </a:p>
          <a:p>
            <a:endParaRPr lang="tr-TR" dirty="0"/>
          </a:p>
          <a:p>
            <a:r>
              <a:rPr lang="tr-TR" dirty="0" smtClean="0"/>
              <a:t>Bu piezosensör ucuza ve her boyutta üretilen bir madde olduğu için bu piezosensörü kullanmayı tercih ettik. </a:t>
            </a:r>
          </a:p>
          <a:p>
            <a:r>
              <a:rPr lang="tr-TR" dirty="0" smtClean="0"/>
              <a:t>  </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8563" t="12410" r="7462" b="10540"/>
          <a:stretch/>
        </p:blipFill>
        <p:spPr>
          <a:xfrm>
            <a:off x="7173883" y="445306"/>
            <a:ext cx="3485536" cy="2487369"/>
          </a:xfrm>
          <a:prstGeom prst="rect">
            <a:avLst/>
          </a:prstGeom>
        </p:spPr>
      </p:pic>
      <p:pic>
        <p:nvPicPr>
          <p:cNvPr id="1026" name="Picture 2" descr="piezo-sensör-768x550"/>
          <p:cNvPicPr>
            <a:picLocks noChangeAspect="1" noChangeArrowheads="1"/>
          </p:cNvPicPr>
          <p:nvPr/>
        </p:nvPicPr>
        <p:blipFill>
          <a:blip r:embed="rId3">
            <a:extLst>
              <a:ext uri="{28A0092B-C50C-407E-A947-70E740481C1C}">
                <a14:useLocalDpi xmlns:a14="http://schemas.microsoft.com/office/drawing/2010/main" val="0"/>
              </a:ext>
            </a:extLst>
          </a:blip>
          <a:srcRect t="15817" b="9244"/>
          <a:stretch>
            <a:fillRect/>
          </a:stretch>
        </p:blipFill>
        <p:spPr bwMode="auto">
          <a:xfrm>
            <a:off x="1263535" y="3297536"/>
            <a:ext cx="3446606" cy="253270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112327" y="3406908"/>
            <a:ext cx="6226233" cy="2585323"/>
          </a:xfrm>
          <a:prstGeom prst="rect">
            <a:avLst/>
          </a:prstGeom>
          <a:noFill/>
        </p:spPr>
        <p:txBody>
          <a:bodyPr wrap="square" rtlCol="0">
            <a:spAutoFit/>
          </a:bodyPr>
          <a:lstStyle/>
          <a:p>
            <a:r>
              <a:rPr lang="tr-TR" dirty="0" smtClean="0"/>
              <a:t>1 adet piezonsensörden oluşan bir devreye 1 kez basınç uygulandığında yaklaşık olarak </a:t>
            </a:r>
            <a:r>
              <a:rPr lang="tr-TR" b="1" dirty="0" smtClean="0"/>
              <a:t>640 nW </a:t>
            </a:r>
            <a:r>
              <a:rPr lang="tr-TR" dirty="0" smtClean="0"/>
              <a:t>enerji üretebiliyor.</a:t>
            </a:r>
          </a:p>
          <a:p>
            <a:endParaRPr lang="tr-TR" dirty="0"/>
          </a:p>
          <a:p>
            <a:r>
              <a:rPr lang="tr-TR" dirty="0" smtClean="0"/>
              <a:t>Piezosensörlerin boyutları çok küçük olduğundan dolayı 1 kmlik tren rayına çok sayıda piezosensör yerleştirilebilir.</a:t>
            </a:r>
          </a:p>
          <a:p>
            <a:endParaRPr lang="tr-TR" dirty="0"/>
          </a:p>
          <a:p>
            <a:r>
              <a:rPr lang="tr-TR" dirty="0" smtClean="0"/>
              <a:t>1 kmlik tren rayına uygulanabilecek bir sistemle yaklaşık olarak </a:t>
            </a:r>
            <a:r>
              <a:rPr lang="tr-TR" b="1" dirty="0" smtClean="0"/>
              <a:t>12.8 Watt </a:t>
            </a:r>
            <a:r>
              <a:rPr lang="tr-TR" dirty="0" smtClean="0"/>
              <a:t>elektrik enerjisi üretilebilir.</a:t>
            </a:r>
            <a:endParaRPr lang="tr-TR" dirty="0"/>
          </a:p>
          <a:p>
            <a:r>
              <a:rPr lang="tr-TR" dirty="0" smtClean="0"/>
              <a:t> </a:t>
            </a:r>
            <a:endParaRPr lang="tr-TR" dirty="0"/>
          </a:p>
        </p:txBody>
      </p:sp>
    </p:spTree>
    <p:extLst>
      <p:ext uri="{BB962C8B-B14F-4D97-AF65-F5344CB8AC3E}">
        <p14:creationId xmlns:p14="http://schemas.microsoft.com/office/powerpoint/2010/main" val="886631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additive="base">
                                        <p:cTn id="12" dur="500" fill="hold"/>
                                        <p:tgtEl>
                                          <p:spTgt spid="1026"/>
                                        </p:tgtEl>
                                        <p:attrNameLst>
                                          <p:attrName>ppt_x</p:attrName>
                                        </p:attrNameLst>
                                      </p:cBhvr>
                                      <p:tavLst>
                                        <p:tav tm="0">
                                          <p:val>
                                            <p:strVal val="0-#ppt_w/2"/>
                                          </p:val>
                                        </p:tav>
                                        <p:tav tm="100000">
                                          <p:val>
                                            <p:strVal val="#ppt_x"/>
                                          </p:val>
                                        </p:tav>
                                      </p:tavLst>
                                    </p:anim>
                                    <p:anim calcmode="lin" valueType="num">
                                      <p:cBhvr additive="base">
                                        <p:cTn id="13" dur="500" fill="hold"/>
                                        <p:tgtEl>
                                          <p:spTgt spid="102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Neden piezoelektrik ?</a:t>
            </a:r>
            <a:endParaRPr lang="tr-TR" dirty="0"/>
          </a:p>
        </p:txBody>
      </p:sp>
      <p:sp>
        <p:nvSpPr>
          <p:cNvPr id="3" name="Content Placeholder 2"/>
          <p:cNvSpPr>
            <a:spLocks noGrp="1"/>
          </p:cNvSpPr>
          <p:nvPr>
            <p:ph idx="1"/>
          </p:nvPr>
        </p:nvSpPr>
        <p:spPr/>
        <p:txBody>
          <a:bodyPr/>
          <a:lstStyle/>
          <a:p>
            <a:r>
              <a:rPr lang="tr-TR" dirty="0" smtClean="0"/>
              <a:t>Piezoelektrik teknolojisi son yıllarda ortaya çıkan gelişmekte olan bir teknolojidir. Bu yüzden piezoelektrik maddelerin maliyetleri yüksek ve verimlilikleri düşüktür.</a:t>
            </a:r>
          </a:p>
          <a:p>
            <a:r>
              <a:rPr lang="tr-TR" dirty="0" smtClean="0"/>
              <a:t>Piezoelektrik teknolojisinin gelişmesiyle kullandığımız sistemlerdeki piezoelektrik maddelerin verimliliklerinin artmasıyla tren raylarından bu sistemlerle üretebileceğimiz enerji artacaktır. </a:t>
            </a:r>
          </a:p>
        </p:txBody>
      </p:sp>
    </p:spTree>
    <p:extLst>
      <p:ext uri="{BB962C8B-B14F-4D97-AF65-F5344CB8AC3E}">
        <p14:creationId xmlns:p14="http://schemas.microsoft.com/office/powerpoint/2010/main" val="459467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Hangisi daha verimli ?</a:t>
            </a:r>
            <a:endParaRPr lang="tr-TR" dirty="0"/>
          </a:p>
        </p:txBody>
      </p:sp>
      <p:sp>
        <p:nvSpPr>
          <p:cNvPr id="8" name="TextBox 7"/>
          <p:cNvSpPr txBox="1"/>
          <p:nvPr/>
        </p:nvSpPr>
        <p:spPr>
          <a:xfrm>
            <a:off x="1296955" y="3206326"/>
            <a:ext cx="9013371" cy="369332"/>
          </a:xfrm>
          <a:prstGeom prst="rect">
            <a:avLst/>
          </a:prstGeom>
          <a:noFill/>
        </p:spPr>
        <p:txBody>
          <a:bodyPr wrap="square" rtlCol="0">
            <a:spAutoFit/>
          </a:bodyPr>
          <a:lstStyle/>
          <a:p>
            <a:r>
              <a:rPr lang="tr-TR" dirty="0" smtClean="0"/>
              <a:t>Hidrolik sistemler kullanarak bir trenden bir geçişte </a:t>
            </a:r>
            <a:r>
              <a:rPr lang="tr-TR" b="1" dirty="0" smtClean="0"/>
              <a:t>45 Watt </a:t>
            </a:r>
            <a:endParaRPr lang="tr-TR" b="1" dirty="0"/>
          </a:p>
        </p:txBody>
      </p:sp>
      <p:sp>
        <p:nvSpPr>
          <p:cNvPr id="9" name="TextBox 8"/>
          <p:cNvSpPr txBox="1"/>
          <p:nvPr/>
        </p:nvSpPr>
        <p:spPr>
          <a:xfrm>
            <a:off x="1296955" y="2620309"/>
            <a:ext cx="8714792" cy="369332"/>
          </a:xfrm>
          <a:prstGeom prst="rect">
            <a:avLst/>
          </a:prstGeom>
          <a:noFill/>
        </p:spPr>
        <p:txBody>
          <a:bodyPr wrap="square" rtlCol="0">
            <a:spAutoFit/>
          </a:bodyPr>
          <a:lstStyle/>
          <a:p>
            <a:r>
              <a:rPr lang="tr-TR" dirty="0" smtClean="0"/>
              <a:t>Rüzgar enerjisi kullanarak 10 vagonlu(her vagonda 1 türbin) bir trenden </a:t>
            </a:r>
            <a:r>
              <a:rPr lang="tr-TR" b="1" dirty="0" smtClean="0"/>
              <a:t>180 Watt </a:t>
            </a:r>
            <a:endParaRPr lang="tr-TR" b="1" dirty="0"/>
          </a:p>
        </p:txBody>
      </p:sp>
      <p:sp>
        <p:nvSpPr>
          <p:cNvPr id="10" name="TextBox 9"/>
          <p:cNvSpPr txBox="1"/>
          <p:nvPr/>
        </p:nvSpPr>
        <p:spPr>
          <a:xfrm>
            <a:off x="1296955" y="2080823"/>
            <a:ext cx="5292859" cy="369332"/>
          </a:xfrm>
          <a:prstGeom prst="rect">
            <a:avLst/>
          </a:prstGeom>
          <a:noFill/>
        </p:spPr>
        <p:txBody>
          <a:bodyPr wrap="none" rtlCol="0">
            <a:spAutoFit/>
          </a:bodyPr>
          <a:lstStyle/>
          <a:p>
            <a:r>
              <a:rPr lang="tr-TR" dirty="0" smtClean="0"/>
              <a:t>DC Motorlu sistem kullanarak bir geçişte </a:t>
            </a:r>
            <a:r>
              <a:rPr lang="tr-TR" b="1" dirty="0" smtClean="0"/>
              <a:t>450 Watt</a:t>
            </a:r>
            <a:endParaRPr lang="tr-TR" b="1" dirty="0"/>
          </a:p>
        </p:txBody>
      </p:sp>
      <p:sp>
        <p:nvSpPr>
          <p:cNvPr id="11" name="TextBox 10"/>
          <p:cNvSpPr txBox="1"/>
          <p:nvPr/>
        </p:nvSpPr>
        <p:spPr>
          <a:xfrm>
            <a:off x="1296955" y="4346796"/>
            <a:ext cx="7233519" cy="369332"/>
          </a:xfrm>
          <a:prstGeom prst="rect">
            <a:avLst/>
          </a:prstGeom>
          <a:noFill/>
        </p:spPr>
        <p:txBody>
          <a:bodyPr wrap="none" rtlCol="0">
            <a:spAutoFit/>
          </a:bodyPr>
          <a:lstStyle/>
          <a:p>
            <a:r>
              <a:rPr lang="tr-TR" dirty="0" smtClean="0"/>
              <a:t>Titreşim bazlı piezoelektrik sistemi kullanarak </a:t>
            </a:r>
            <a:r>
              <a:rPr lang="tr-TR" b="1" u="sng" dirty="0" smtClean="0"/>
              <a:t>sürekli</a:t>
            </a:r>
            <a:r>
              <a:rPr lang="tr-TR" dirty="0" smtClean="0"/>
              <a:t> olarak </a:t>
            </a:r>
            <a:r>
              <a:rPr lang="tr-TR" b="1" dirty="0" smtClean="0"/>
              <a:t>25 Watt </a:t>
            </a:r>
            <a:endParaRPr lang="tr-TR" b="1" dirty="0"/>
          </a:p>
        </p:txBody>
      </p:sp>
      <p:sp>
        <p:nvSpPr>
          <p:cNvPr id="12" name="TextBox 11"/>
          <p:cNvSpPr txBox="1"/>
          <p:nvPr/>
        </p:nvSpPr>
        <p:spPr>
          <a:xfrm>
            <a:off x="1296955" y="3760779"/>
            <a:ext cx="6844566" cy="369332"/>
          </a:xfrm>
          <a:prstGeom prst="rect">
            <a:avLst/>
          </a:prstGeom>
          <a:noFill/>
        </p:spPr>
        <p:txBody>
          <a:bodyPr wrap="none" rtlCol="0">
            <a:spAutoFit/>
          </a:bodyPr>
          <a:lstStyle/>
          <a:p>
            <a:r>
              <a:rPr lang="tr-TR" dirty="0" smtClean="0"/>
              <a:t>Basınç bazlı piezoelektrik sistemi kullanarak bir geçişte </a:t>
            </a:r>
            <a:r>
              <a:rPr lang="tr-TR" b="1" dirty="0" smtClean="0"/>
              <a:t>12.8 Watt</a:t>
            </a:r>
            <a:endParaRPr lang="tr-TR" b="1" dirty="0"/>
          </a:p>
        </p:txBody>
      </p:sp>
      <p:sp>
        <p:nvSpPr>
          <p:cNvPr id="13" name="TextBox 12"/>
          <p:cNvSpPr txBox="1"/>
          <p:nvPr/>
        </p:nvSpPr>
        <p:spPr>
          <a:xfrm>
            <a:off x="8386943" y="4346796"/>
            <a:ext cx="3249608" cy="369332"/>
          </a:xfrm>
          <a:prstGeom prst="rect">
            <a:avLst/>
          </a:prstGeom>
          <a:noFill/>
        </p:spPr>
        <p:txBody>
          <a:bodyPr wrap="none" rtlCol="0">
            <a:spAutoFit/>
          </a:bodyPr>
          <a:lstStyle/>
          <a:p>
            <a:r>
              <a:rPr lang="tr-TR" dirty="0"/>
              <a:t>e</a:t>
            </a:r>
            <a:r>
              <a:rPr lang="tr-TR" dirty="0" smtClean="0"/>
              <a:t>lektrik enerjisi elde edebiliriz.</a:t>
            </a:r>
            <a:endParaRPr lang="tr-TR" dirty="0"/>
          </a:p>
        </p:txBody>
      </p:sp>
    </p:spTree>
    <p:extLst>
      <p:ext uri="{BB962C8B-B14F-4D97-AF65-F5344CB8AC3E}">
        <p14:creationId xmlns:p14="http://schemas.microsoft.com/office/powerpoint/2010/main" val="3081080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2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1750"/>
                            </p:stCondLst>
                            <p:childTnLst>
                              <p:par>
                                <p:cTn id="15" presetID="10" presetClass="entr" presetSubtype="0" fill="hold" grpId="0" nodeType="after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2750"/>
                            </p:stCondLst>
                            <p:childTnLst>
                              <p:par>
                                <p:cTn id="19" presetID="10" presetClass="entr" presetSubtype="0" fill="hold" grpId="0" nodeType="afterEffect">
                                  <p:stCondLst>
                                    <p:cond delay="75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par>
                          <p:cTn id="22" fill="hold">
                            <p:stCondLst>
                              <p:cond delay="4000"/>
                            </p:stCondLst>
                            <p:childTnLst>
                              <p:par>
                                <p:cTn id="23" presetID="10" presetClass="entr" presetSubtype="0" fill="hold" grpId="0" nodeType="afterEffect">
                                  <p:stCondLst>
                                    <p:cond delay="10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par>
                          <p:cTn id="26" fill="hold">
                            <p:stCondLst>
                              <p:cond delay="5500"/>
                            </p:stCondLst>
                            <p:childTnLst>
                              <p:par>
                                <p:cTn id="27" presetID="10" presetClass="entr" presetSubtype="0" fill="hold" grpId="0" nodeType="afterEffect">
                                  <p:stCondLst>
                                    <p:cond delay="125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par>
                          <p:cTn id="30" fill="hold">
                            <p:stCondLst>
                              <p:cond delay="7250"/>
                            </p:stCondLst>
                            <p:childTnLst>
                              <p:par>
                                <p:cTn id="31" presetID="22" presetClass="entr" presetSubtype="4"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0074" y="1476934"/>
            <a:ext cx="9905998" cy="1478570"/>
          </a:xfrm>
        </p:spPr>
        <p:txBody>
          <a:bodyPr>
            <a:noAutofit/>
          </a:bodyPr>
          <a:lstStyle/>
          <a:p>
            <a:pPr algn="ctr"/>
            <a:r>
              <a:rPr lang="tr-TR" sz="6600" dirty="0" smtClean="0"/>
              <a:t>Dinlediğiniz için </a:t>
            </a:r>
            <a:br>
              <a:rPr lang="tr-TR" sz="6600" dirty="0" smtClean="0"/>
            </a:br>
            <a:r>
              <a:rPr lang="tr-TR" sz="6600" dirty="0" smtClean="0"/>
              <a:t>teşekkürler</a:t>
            </a:r>
            <a:endParaRPr lang="tr-TR" sz="6600" dirty="0"/>
          </a:p>
        </p:txBody>
      </p:sp>
      <p:sp>
        <p:nvSpPr>
          <p:cNvPr id="3" name="Content Placeholder 2"/>
          <p:cNvSpPr>
            <a:spLocks noGrp="1"/>
          </p:cNvSpPr>
          <p:nvPr>
            <p:ph idx="1"/>
          </p:nvPr>
        </p:nvSpPr>
        <p:spPr>
          <a:xfrm>
            <a:off x="4407127" y="3705062"/>
            <a:ext cx="9905999" cy="3541714"/>
          </a:xfrm>
        </p:spPr>
        <p:txBody>
          <a:bodyPr/>
          <a:lstStyle/>
          <a:p>
            <a:pPr marL="0" indent="0">
              <a:buNone/>
            </a:pPr>
            <a:r>
              <a:rPr lang="tr-TR" i="1" u="sng" dirty="0" smtClean="0"/>
              <a:t>Hazırlayanlar</a:t>
            </a:r>
          </a:p>
          <a:p>
            <a:r>
              <a:rPr lang="tr-TR" sz="2000" dirty="0" smtClean="0"/>
              <a:t>Ahmet Gökhan AKGÖZ</a:t>
            </a:r>
          </a:p>
          <a:p>
            <a:r>
              <a:rPr lang="tr-TR" sz="2000" dirty="0" smtClean="0"/>
              <a:t>Kadirhan İŞBULUR</a:t>
            </a:r>
            <a:endParaRPr lang="tr-TR" sz="2000" dirty="0"/>
          </a:p>
        </p:txBody>
      </p:sp>
    </p:spTree>
    <p:extLst>
      <p:ext uri="{BB962C8B-B14F-4D97-AF65-F5344CB8AC3E}">
        <p14:creationId xmlns:p14="http://schemas.microsoft.com/office/powerpoint/2010/main" val="1916278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3" dur="500"/>
                                        <p:tgtEl>
                                          <p:spTgt spid="3">
                                            <p:txEl>
                                              <p:pRg st="0" end="0"/>
                                            </p:txEl>
                                          </p:spTgt>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docProps/app.xml><?xml version="1.0" encoding="utf-8"?>
<Properties xmlns="http://schemas.openxmlformats.org/officeDocument/2006/extended-properties" xmlns:vt="http://schemas.openxmlformats.org/officeDocument/2006/docPropsVTypes">
  <Template>TM04033919[[fn=Circuit]]</Template>
  <TotalTime>417</TotalTime>
  <Words>704</Words>
  <Application>Microsoft Office PowerPoint</Application>
  <PresentationFormat>Widescreen</PresentationFormat>
  <Paragraphs>82</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Arial Unicode MS</vt:lpstr>
      <vt:lpstr>Trebuchet MS</vt:lpstr>
      <vt:lpstr>Tw Cen MT</vt:lpstr>
      <vt:lpstr>Circuit</vt:lpstr>
      <vt:lpstr>     TrEN RAYLARINDAN ELEKTRİk ENERJİSİ ÜRETİMİ</vt:lpstr>
      <vt:lpstr>HEDeFİMİZ</vt:lpstr>
      <vt:lpstr>Yapılmış Çalışmalar</vt:lpstr>
      <vt:lpstr>Hidrolik sistemler Kullanılarak elektrik üretimi</vt:lpstr>
      <vt:lpstr>Peki bu kutunun içinde neler oluyor ? </vt:lpstr>
      <vt:lpstr>PowerPoint Presentation</vt:lpstr>
      <vt:lpstr>DC Motor Kullanılarak Elektrik üretimi</vt:lpstr>
      <vt:lpstr>Hayata Geçirilen Prototipi</vt:lpstr>
      <vt:lpstr>Üretilen Güç Verileri</vt:lpstr>
      <vt:lpstr>Rüzgar enerjisiyle elektrik üretimi</vt:lpstr>
      <vt:lpstr>PowerPoint Presentation</vt:lpstr>
      <vt:lpstr>Piezoelektrik madde Kullanılarak elektrik üretimi</vt:lpstr>
      <vt:lpstr>Tren raylarının titreşimi kullanarak elektrik üretimi</vt:lpstr>
      <vt:lpstr>PowerPoint Presentation</vt:lpstr>
      <vt:lpstr>PowerPoint Presentation</vt:lpstr>
      <vt:lpstr>Tren Geçisinden Elektrik üretimi</vt:lpstr>
      <vt:lpstr>PowerPoint Presentation</vt:lpstr>
      <vt:lpstr>Neden piezoelektrik ?</vt:lpstr>
      <vt:lpstr>Hangisi daha verimli ?</vt:lpstr>
      <vt:lpstr>Dinlediğiniz için  teşekkürler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TrEN RAYLARINDAN ELEKTRİk ENERJİSİ ÜRETİMİ</dc:title>
  <dc:creator>Gökhan Akgöz</dc:creator>
  <cp:lastModifiedBy>Gökhan Akgöz</cp:lastModifiedBy>
  <cp:revision>27</cp:revision>
  <dcterms:created xsi:type="dcterms:W3CDTF">2018-05-10T15:58:22Z</dcterms:created>
  <dcterms:modified xsi:type="dcterms:W3CDTF">2018-05-11T10:47:05Z</dcterms:modified>
</cp:coreProperties>
</file>